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sldIdLst>
    <p:sldId id="328" r:id="rId2"/>
    <p:sldId id="346" r:id="rId3"/>
    <p:sldId id="347" r:id="rId4"/>
    <p:sldId id="348" r:id="rId5"/>
    <p:sldId id="349" r:id="rId6"/>
    <p:sldId id="358" r:id="rId7"/>
    <p:sldId id="367" r:id="rId8"/>
    <p:sldId id="359" r:id="rId9"/>
    <p:sldId id="350" r:id="rId10"/>
    <p:sldId id="383" r:id="rId11"/>
    <p:sldId id="352" r:id="rId12"/>
    <p:sldId id="353" r:id="rId13"/>
    <p:sldId id="354" r:id="rId14"/>
    <p:sldId id="356" r:id="rId15"/>
    <p:sldId id="361" r:id="rId16"/>
    <p:sldId id="362" r:id="rId17"/>
    <p:sldId id="376" r:id="rId18"/>
    <p:sldId id="363" r:id="rId19"/>
    <p:sldId id="377" r:id="rId20"/>
    <p:sldId id="378" r:id="rId21"/>
    <p:sldId id="366" r:id="rId22"/>
    <p:sldId id="364" r:id="rId23"/>
    <p:sldId id="369" r:id="rId24"/>
    <p:sldId id="379" r:id="rId25"/>
    <p:sldId id="380" r:id="rId26"/>
    <p:sldId id="384" r:id="rId27"/>
    <p:sldId id="385" r:id="rId28"/>
    <p:sldId id="371" r:id="rId29"/>
    <p:sldId id="370" r:id="rId30"/>
    <p:sldId id="381" r:id="rId31"/>
    <p:sldId id="35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66"/>
    <a:srgbClr val="FECB00"/>
    <a:srgbClr val="CC0000"/>
    <a:srgbClr val="FFCC66"/>
    <a:srgbClr val="000066"/>
    <a:srgbClr val="FFFFCC"/>
    <a:srgbClr val="BF3C48"/>
    <a:srgbClr val="856E45"/>
    <a:srgbClr val="6F2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10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05882-37AD-461C-A01B-3498BA2AFCE3}" type="datetimeFigureOut">
              <a:rPr lang="ru-RU" smtClean="0"/>
              <a:t>07.01.2020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DD7D2-B946-41D8-A9CC-D189B28D2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199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1966-D5E8-4E67-AC44-9DBEB4D52C73}" type="datetime1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CBB0-ACCD-44A1-B375-19F552A86CBB}" type="datetime1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4325-234C-478E-8818-96BA3A9341C9}" type="datetime1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 sz="1400" kern="0" smtClean="0">
                <a:solidFill>
                  <a:srgbClr val="000000"/>
                </a:solidFill>
                <a:cs typeface="Arial"/>
                <a:sym typeface="Arial"/>
              </a:rPr>
              <a:pPr/>
              <a:t>‹#›</a:t>
            </a:fld>
            <a:endParaRPr lang="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273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E061-4FB4-4164-8256-209489745362}" type="datetime1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3C9-8921-4583-A409-CDCCEB717F76}" type="datetime1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6640-2F96-42BD-896E-DEC93018DAE7}" type="datetime1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C2C8D-C5D2-4B0A-BCE7-9AA422699B3B}" type="datetime1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2173-2B2E-42F4-B687-177E7EA349FE}" type="datetime1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4284-9DD8-4A4E-AC9A-209D1C93E0EC}" type="datetime1">
              <a:rPr lang="en-US" smtClean="0"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C982-859A-40F8-BA00-E3571DBF2B3E}" type="datetime1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0706-47E1-4633-B051-69EC7C170A40}" type="datetime1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4E2CD-F07A-4848-8D31-4061DBBA4AC8}" type="datetime1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Невский Ангел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kdobru.ru/info/program/vdps/" TargetMode="External"/><Relationship Id="rId2" Type="http://schemas.openxmlformats.org/officeDocument/2006/relationships/hyperlink" Target="http://kdobru.ru/moodl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dobru.ru/netcat_files/userfiles/VDPS/METODIChESKOE%20POSOBIE_PD_11.2019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kdobru.ru/netcat_files/userfiles/VDPS/Konferentsiya/VDPS_PLAN%20SOOBSchESTVA.pdf" TargetMode="External"/><Relationship Id="rId2" Type="http://schemas.openxmlformats.org/officeDocument/2006/relationships/hyperlink" Target="http://kdobru.ru/netcat_files/userfiles/VDPS/May-iyun'%202019/Perechen%20organizatsiy%20-%20axeleratorov%20v%20tselevyh%20regionah%20i%20ih%20funktsiy1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dobru.ru/info/program/vdps/" TargetMode="External"/><Relationship Id="rId4" Type="http://schemas.openxmlformats.org/officeDocument/2006/relationships/hyperlink" Target="https://www.youtube.com/watch?v=EmL2M2tRGG0&amp;feature=youtu.b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kdobru.ru/info/program/vdp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kdobru.ru/netcat_files/userfiles/VDPS/METODIChESKOE%20POSOBIE_PD_11.2019.pdf" TargetMode="External"/><Relationship Id="rId2" Type="http://schemas.openxmlformats.org/officeDocument/2006/relationships/hyperlink" Target="http://kdobru.ru/info/program/vdp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dobru.ru/netcat_files/userfiles/VDPS/Konferentsiya/VDPS_PLAN%20SOOBSchESTVA.pdf" TargetMode="External"/><Relationship Id="rId4" Type="http://schemas.openxmlformats.org/officeDocument/2006/relationships/hyperlink" Target="http://kdobru.ru/netcat_files/userfiles/VDPS/SEMINARY/4h4_REKOMENDATsII_KONFERENTsIYa.pdf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ejG8cp3gguk&amp;feature=youtu.be" TargetMode="External"/><Relationship Id="rId3" Type="http://schemas.openxmlformats.org/officeDocument/2006/relationships/hyperlink" Target="https://www.youtube.com/watch?v=3DfKTyw67d0&amp;feature=youtu.be" TargetMode="External"/><Relationship Id="rId7" Type="http://schemas.openxmlformats.org/officeDocument/2006/relationships/hyperlink" Target="https://www.youtube.com/watch?v=4B-h8r0dILk&amp;feature=youtu.be" TargetMode="External"/><Relationship Id="rId2" Type="http://schemas.openxmlformats.org/officeDocument/2006/relationships/hyperlink" Target="https://www.youtube.com/watch?v=GcdE1ocPH6w&amp;feature=youtu.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tLz472BhowE&amp;feature=youtu.be" TargetMode="External"/><Relationship Id="rId5" Type="http://schemas.openxmlformats.org/officeDocument/2006/relationships/hyperlink" Target="https://www.youtube.com/watch?v=MvQ_BVi-t04&amp;feature=youtu.be" TargetMode="External"/><Relationship Id="rId4" Type="http://schemas.openxmlformats.org/officeDocument/2006/relationships/hyperlink" Target="https://www.youtube.com/watch?v=Tazj27D8Fe0&amp;feature=youtu.be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Zm8slHCZJsA&amp;feature=youtu.be" TargetMode="External"/><Relationship Id="rId3" Type="http://schemas.openxmlformats.org/officeDocument/2006/relationships/hyperlink" Target="https://www.youtube.com/watch?v=64rv1mzCcQw&amp;feature=youtu.be" TargetMode="External"/><Relationship Id="rId7" Type="http://schemas.openxmlformats.org/officeDocument/2006/relationships/hyperlink" Target="https://www.youtube.com/watch?v=mrhUR7FoEsM&amp;feature=youtu.be" TargetMode="External"/><Relationship Id="rId2" Type="http://schemas.openxmlformats.org/officeDocument/2006/relationships/hyperlink" Target="https://www.youtube.com/watch?v=HOU5mzX1rHk&amp;feature=youtu.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oGvIRmCaboo&amp;feature=youtu.be" TargetMode="External"/><Relationship Id="rId11" Type="http://schemas.openxmlformats.org/officeDocument/2006/relationships/hyperlink" Target="https://www.youtube.com/watch?v=EmL2M2tRGG0&amp;feature=youtu.be" TargetMode="External"/><Relationship Id="rId5" Type="http://schemas.openxmlformats.org/officeDocument/2006/relationships/hyperlink" Target="https://www.youtube.com/watch?v=lCP5db4qLkM&amp;feature=youtu.be" TargetMode="External"/><Relationship Id="rId10" Type="http://schemas.openxmlformats.org/officeDocument/2006/relationships/hyperlink" Target="https://www.youtube.com/watch?v=q6bja0X4O2Y&amp;feature=youtu.be" TargetMode="External"/><Relationship Id="rId4" Type="http://schemas.openxmlformats.org/officeDocument/2006/relationships/hyperlink" Target="https://www.youtube.com/watch?v=3KuRMVBlEcw&amp;feature=youtu.be" TargetMode="External"/><Relationship Id="rId9" Type="http://schemas.openxmlformats.org/officeDocument/2006/relationships/hyperlink" Target="https://www.youtube.com/watch?v=U-CjfnVeex8&amp;feature=youtu.b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dobru.ru/" TargetMode="External"/><Relationship Id="rId2" Type="http://schemas.openxmlformats.org/officeDocument/2006/relationships/hyperlink" Target="mailto:dobrovolec.spb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hyperlink" Target="http://kdobru.ru/info/progra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11560" y="2502517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МЕЖРЕГИОНАЛЬНЫЙ БЛАГОТВОРИТЕЛЬНЫЙ ПРОЕКТ </a:t>
            </a:r>
          </a:p>
          <a:p>
            <a:pPr algn="ctr"/>
            <a:r>
              <a:rPr lang="ru-RU" sz="2000" b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«</a:t>
            </a:r>
            <a:r>
              <a:rPr lang="ru-RU" sz="20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ВЕКТОР ДОБРОВОЛЬЧЕСТВА – </a:t>
            </a:r>
            <a:endParaRPr lang="ru-RU" sz="2000" b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ctr"/>
            <a:r>
              <a:rPr lang="ru-RU" sz="2000" b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ОТ </a:t>
            </a:r>
            <a:r>
              <a:rPr lang="ru-RU" sz="20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ПОДДЕРЖКИ К </a:t>
            </a:r>
            <a:r>
              <a:rPr lang="ru-RU" sz="2000" b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СОТРУДНИЧЕСТВУ» </a:t>
            </a:r>
          </a:p>
          <a:p>
            <a:pPr algn="ctr"/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ctr">
              <a:defRPr/>
            </a:pPr>
            <a:endParaRPr lang="ru-RU" sz="1600" b="1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72008" y="5484954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ru-RU" sz="800" b="1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СПб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ОО Благотворительное общество «Невский Ангел» </a:t>
            </a:r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2019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год, декабрь</a:t>
            </a:r>
          </a:p>
          <a:p>
            <a:pPr algn="ctr">
              <a:defRPr/>
            </a:pP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026" name="Picture 2" descr="C:\Users\Светлана\Desktop\!!!_ВДПС_ФПГ_19\!!!_ВДПС_РЕАЛИЗАЦИЯ\В колонтитул LOGO NA VD F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067" y="288577"/>
            <a:ext cx="6165850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3903607"/>
            <a:ext cx="77768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C66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ИТОГИ  РЕАЛИЗАЦИИ</a:t>
            </a:r>
          </a:p>
          <a:p>
            <a:pPr algn="ctr"/>
            <a:r>
              <a:rPr lang="ru-RU" b="1" dirty="0">
                <a:solidFill>
                  <a:srgbClr val="FFCC66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</a:t>
            </a:r>
            <a:r>
              <a:rPr lang="ru-RU" b="1" dirty="0" smtClean="0">
                <a:solidFill>
                  <a:srgbClr val="FFCC66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ткрытая публичная презентация</a:t>
            </a:r>
            <a:endParaRPr lang="ru-RU" b="1" dirty="0">
              <a:solidFill>
                <a:srgbClr val="FFCC66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009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820" y="271343"/>
            <a:ext cx="7886700" cy="72511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66"/>
                </a:solidFill>
              </a:rPr>
              <a:t>Участники Проекта</a:t>
            </a:r>
            <a:endParaRPr lang="ru-RU" sz="3200" b="1" dirty="0">
              <a:solidFill>
                <a:srgbClr val="FFFF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2" y="961292"/>
            <a:ext cx="8534399" cy="545123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FFFF66"/>
                </a:solidFill>
              </a:rPr>
              <a:t>Основные участники </a:t>
            </a:r>
            <a:r>
              <a:rPr lang="ru-RU" sz="2400" b="1" dirty="0" smtClean="0">
                <a:solidFill>
                  <a:schemeClr val="bg1"/>
                </a:solidFill>
              </a:rPr>
              <a:t>– руководители и организаторы добровольческой деятельности, сотрудники и добровольцы СО НКО и государственных учреждений социального обслуживания населения Республики Карелия, Республики Крым, Калининградской области и города Санкт-Петербурга 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                          </a:t>
            </a:r>
            <a:r>
              <a:rPr lang="ru-RU" sz="2400" b="1" dirty="0" smtClean="0">
                <a:solidFill>
                  <a:srgbClr val="FECB00"/>
                </a:solidFill>
              </a:rPr>
              <a:t>/по плану 360 чел. от 90 организаций/.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ECB00"/>
                </a:solidFill>
              </a:rPr>
              <a:t>По факту количество основных участников –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ECB00"/>
                </a:solidFill>
              </a:rPr>
              <a:t>444 чел. от 147 организаций.</a:t>
            </a:r>
            <a:endParaRPr lang="ru-RU" sz="2400" b="1" dirty="0">
              <a:solidFill>
                <a:srgbClr val="FECB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FFFF66"/>
                </a:solidFill>
              </a:rPr>
              <a:t>Дополнительные участники </a:t>
            </a:r>
            <a:r>
              <a:rPr lang="ru-RU" sz="2400" b="1" dirty="0" smtClean="0">
                <a:solidFill>
                  <a:schemeClr val="bg1"/>
                </a:solidFill>
              </a:rPr>
              <a:t>- </a:t>
            </a:r>
            <a:r>
              <a:rPr lang="ru-RU" sz="2400" b="1" dirty="0">
                <a:solidFill>
                  <a:prstClr val="white"/>
                </a:solidFill>
              </a:rPr>
              <a:t>руководители и организаторы добровольческой деятельности, сотрудники и добровольцы СО НКО и государственных учреждений социального обслуживания населения </a:t>
            </a:r>
            <a:r>
              <a:rPr lang="ru-RU" sz="2400" b="1" dirty="0" smtClean="0">
                <a:solidFill>
                  <a:prstClr val="white"/>
                </a:solidFill>
              </a:rPr>
              <a:t>других регионов РФ, в </a:t>
            </a:r>
            <a:r>
              <a:rPr lang="ru-RU" sz="2400" b="1" dirty="0">
                <a:solidFill>
                  <a:prstClr val="white"/>
                </a:solidFill>
              </a:rPr>
              <a:t>т.ч., </a:t>
            </a:r>
            <a:r>
              <a:rPr lang="ru-RU" sz="2400" b="1" dirty="0" smtClean="0">
                <a:solidFill>
                  <a:prstClr val="white"/>
                </a:solidFill>
              </a:rPr>
              <a:t>зарегистрированные </a:t>
            </a:r>
            <a:r>
              <a:rPr lang="ru-RU" sz="2400" b="1" dirty="0">
                <a:solidFill>
                  <a:prstClr val="white"/>
                </a:solidFill>
              </a:rPr>
              <a:t>в системе дистанционного </a:t>
            </a:r>
            <a:r>
              <a:rPr lang="ru-RU" sz="2400" b="1" dirty="0" smtClean="0">
                <a:solidFill>
                  <a:prstClr val="white"/>
                </a:solidFill>
              </a:rPr>
              <a:t>обучения Благотворительного общества «Невский Ангел» (получают сокращенный набор </a:t>
            </a:r>
            <a:r>
              <a:rPr lang="ru-RU" sz="2400" b="1" dirty="0">
                <a:solidFill>
                  <a:prstClr val="white"/>
                </a:solidFill>
              </a:rPr>
              <a:t>услуг по желанию, или </a:t>
            </a:r>
            <a:r>
              <a:rPr lang="ru-RU" sz="2400" b="1" dirty="0" smtClean="0">
                <a:solidFill>
                  <a:prstClr val="white"/>
                </a:solidFill>
              </a:rPr>
              <a:t>участвуют </a:t>
            </a:r>
            <a:r>
              <a:rPr lang="ru-RU" sz="2400" b="1" dirty="0">
                <a:solidFill>
                  <a:prstClr val="white"/>
                </a:solidFill>
              </a:rPr>
              <a:t>в отдельных </a:t>
            </a:r>
            <a:r>
              <a:rPr lang="ru-RU" sz="2400" b="1" dirty="0" smtClean="0">
                <a:solidFill>
                  <a:prstClr val="white"/>
                </a:solidFill>
              </a:rPr>
              <a:t>мероприятиях Проекта), а также представители органов государственной </a:t>
            </a:r>
            <a:r>
              <a:rPr lang="ru-RU" sz="2400" b="1" dirty="0">
                <a:solidFill>
                  <a:prstClr val="white"/>
                </a:solidFill>
              </a:rPr>
              <a:t>власти </a:t>
            </a:r>
            <a:r>
              <a:rPr lang="ru-RU" sz="2400" b="1" dirty="0" smtClean="0">
                <a:solidFill>
                  <a:prstClr val="white"/>
                </a:solidFill>
              </a:rPr>
              <a:t>                                   </a:t>
            </a:r>
            <a:r>
              <a:rPr lang="ru-RU" sz="2400" b="1" dirty="0" smtClean="0">
                <a:solidFill>
                  <a:srgbClr val="FECB00"/>
                </a:solidFill>
              </a:rPr>
              <a:t>/</a:t>
            </a:r>
            <a:r>
              <a:rPr lang="ru-RU" sz="2400" b="1" dirty="0">
                <a:solidFill>
                  <a:srgbClr val="FECB00"/>
                </a:solidFill>
              </a:rPr>
              <a:t>по плану </a:t>
            </a:r>
            <a:r>
              <a:rPr lang="ru-RU" sz="2400" b="1" dirty="0" smtClean="0">
                <a:solidFill>
                  <a:srgbClr val="FECB00"/>
                </a:solidFill>
              </a:rPr>
              <a:t>100 </a:t>
            </a:r>
            <a:r>
              <a:rPr lang="ru-RU" sz="2400" b="1" dirty="0">
                <a:solidFill>
                  <a:srgbClr val="FECB00"/>
                </a:solidFill>
              </a:rPr>
              <a:t>чел. от </a:t>
            </a:r>
            <a:r>
              <a:rPr lang="ru-RU" sz="2400" b="1" dirty="0" smtClean="0">
                <a:solidFill>
                  <a:srgbClr val="FECB00"/>
                </a:solidFill>
              </a:rPr>
              <a:t>организаций из 20 </a:t>
            </a:r>
            <a:r>
              <a:rPr lang="ru-RU" sz="2400" b="1" dirty="0">
                <a:solidFill>
                  <a:srgbClr val="FECB00"/>
                </a:solidFill>
              </a:rPr>
              <a:t>регионов/. </a:t>
            </a:r>
            <a:endParaRPr lang="ru-RU" sz="2400" b="1" dirty="0" smtClean="0">
              <a:solidFill>
                <a:srgbClr val="FECB00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ECB00"/>
                </a:solidFill>
              </a:rPr>
              <a:t>По </a:t>
            </a:r>
            <a:r>
              <a:rPr lang="ru-RU" sz="2400" b="1" dirty="0">
                <a:solidFill>
                  <a:srgbClr val="FECB00"/>
                </a:solidFill>
              </a:rPr>
              <a:t>факту количество </a:t>
            </a:r>
            <a:r>
              <a:rPr lang="ru-RU" sz="2400" b="1" dirty="0" smtClean="0">
                <a:solidFill>
                  <a:srgbClr val="FECB00"/>
                </a:solidFill>
              </a:rPr>
              <a:t>дополнительных </a:t>
            </a:r>
            <a:r>
              <a:rPr lang="ru-RU" sz="2400" b="1" dirty="0">
                <a:solidFill>
                  <a:srgbClr val="FECB00"/>
                </a:solidFill>
              </a:rPr>
              <a:t>участников </a:t>
            </a:r>
            <a:r>
              <a:rPr lang="ru-RU" sz="2400" b="1" dirty="0" smtClean="0">
                <a:solidFill>
                  <a:srgbClr val="FECB00"/>
                </a:solidFill>
              </a:rPr>
              <a:t>–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ECB00"/>
                </a:solidFill>
              </a:rPr>
              <a:t>94 чел. от 50 организаций из 23 регионов РФ.</a:t>
            </a:r>
            <a:endParaRPr lang="ru-RU" sz="2400" b="1" dirty="0">
              <a:solidFill>
                <a:srgbClr val="FECB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400" b="1" dirty="0">
              <a:solidFill>
                <a:srgbClr val="FECB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462" y="234462"/>
            <a:ext cx="8698523" cy="6166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b="1" dirty="0">
                <a:solidFill>
                  <a:srgbClr val="FFFF66"/>
                </a:solidFill>
                <a:latin typeface="+mj-lt"/>
              </a:rPr>
              <a:t>В ходе </a:t>
            </a:r>
            <a:r>
              <a:rPr lang="ru-RU" sz="3000" b="1" dirty="0" smtClean="0">
                <a:solidFill>
                  <a:srgbClr val="FFFF66"/>
                </a:solidFill>
                <a:latin typeface="+mj-lt"/>
              </a:rPr>
              <a:t>реализации Проекта </a:t>
            </a:r>
            <a:r>
              <a:rPr lang="ru-RU" sz="3000" b="1" dirty="0">
                <a:solidFill>
                  <a:srgbClr val="FFFF66"/>
                </a:solidFill>
                <a:latin typeface="+mj-lt"/>
              </a:rPr>
              <a:t>участникам </a:t>
            </a:r>
            <a:r>
              <a:rPr lang="ru-RU" sz="3000" b="1" dirty="0" smtClean="0">
                <a:solidFill>
                  <a:srgbClr val="FFFF66"/>
                </a:solidFill>
                <a:latin typeface="+mj-lt"/>
              </a:rPr>
              <a:t>были предоставлены следующие возможности</a:t>
            </a:r>
          </a:p>
          <a:p>
            <a:pPr marL="0" indent="0">
              <a:buNone/>
            </a:pPr>
            <a:endParaRPr lang="ru-RU" sz="900" b="1" dirty="0" smtClean="0">
              <a:solidFill>
                <a:srgbClr val="FFFF66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FECB00"/>
                </a:solidFill>
              </a:rPr>
              <a:t>  В период обучения: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bg1"/>
                </a:solidFill>
              </a:rPr>
              <a:t>П</a:t>
            </a:r>
            <a:r>
              <a:rPr lang="ru-RU" sz="2400" b="1" dirty="0" smtClean="0">
                <a:solidFill>
                  <a:schemeClr val="bg1"/>
                </a:solidFill>
              </a:rPr>
              <a:t>ройти </a:t>
            </a:r>
            <a:r>
              <a:rPr lang="ru-RU" sz="2400" b="1" dirty="0">
                <a:solidFill>
                  <a:schemeClr val="bg1"/>
                </a:solidFill>
              </a:rPr>
              <a:t>дистанционное и очное </a:t>
            </a:r>
            <a:r>
              <a:rPr lang="ru-RU" sz="2400" b="1" dirty="0" smtClean="0">
                <a:solidFill>
                  <a:schemeClr val="bg1"/>
                </a:solidFill>
              </a:rPr>
              <a:t>обучение, повысив уровень информированности и квалификации.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bg1"/>
                </a:solidFill>
              </a:rPr>
              <a:t>П</a:t>
            </a:r>
            <a:r>
              <a:rPr lang="ru-RU" sz="2400" b="1" dirty="0" smtClean="0">
                <a:solidFill>
                  <a:schemeClr val="bg1"/>
                </a:solidFill>
              </a:rPr>
              <a:t>ринять участие в стажировке </a:t>
            </a:r>
            <a:r>
              <a:rPr lang="ru-RU" sz="2400" b="1" dirty="0">
                <a:solidFill>
                  <a:schemeClr val="bg1"/>
                </a:solidFill>
              </a:rPr>
              <a:t>в </a:t>
            </a:r>
            <a:r>
              <a:rPr lang="ru-RU" sz="2400" b="1" dirty="0" smtClean="0">
                <a:solidFill>
                  <a:schemeClr val="bg1"/>
                </a:solidFill>
              </a:rPr>
              <a:t>Санкт-Петербурге.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bg1"/>
                </a:solidFill>
              </a:rPr>
              <a:t>Принять участие в работе региональных семинаров и в межрегиональной итоговой практической конференции, представив полученный опыт и рекомендации.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bg1"/>
                </a:solidFill>
              </a:rPr>
              <a:t>Расширить/создать информационно-методическую базу для работы своих организаций/учреждений с добровольцами (волонтерами).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FECB00"/>
                </a:solidFill>
              </a:rPr>
              <a:t>  </a:t>
            </a:r>
            <a:r>
              <a:rPr lang="ru-RU" sz="2400" b="1" dirty="0" smtClean="0">
                <a:solidFill>
                  <a:srgbClr val="FECB00"/>
                </a:solidFill>
              </a:rPr>
              <a:t>В период внедрения </a:t>
            </a:r>
            <a:r>
              <a:rPr lang="ru-RU" sz="2400" b="1" dirty="0">
                <a:solidFill>
                  <a:srgbClr val="FECB00"/>
                </a:solidFill>
              </a:rPr>
              <a:t>технологий:</a:t>
            </a:r>
            <a:endParaRPr lang="ru-RU" sz="2400" b="1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bg1"/>
                </a:solidFill>
              </a:rPr>
              <a:t>Применить </a:t>
            </a:r>
            <a:r>
              <a:rPr lang="ru-RU" sz="2400" b="1" dirty="0">
                <a:solidFill>
                  <a:schemeClr val="bg1"/>
                </a:solidFill>
              </a:rPr>
              <a:t>полученные знания и навыки на практике для развития добровольческих социальных услуг, </a:t>
            </a:r>
            <a:r>
              <a:rPr lang="ru-RU" sz="2400" b="1" dirty="0" smtClean="0">
                <a:solidFill>
                  <a:schemeClr val="bg1"/>
                </a:solidFill>
              </a:rPr>
              <a:t>став участником экспериментальной деятельности и получая консультационно-методическую поддержку.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bg1"/>
                </a:solidFill>
              </a:rPr>
              <a:t>Включиться в межрегиональное сотрудничество специалистов в области добровольчества, в т.ч. за пределами Проекта.</a:t>
            </a:r>
            <a:endParaRPr lang="ru-RU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753" y="365127"/>
            <a:ext cx="8311661" cy="1053366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600" b="1" dirty="0" smtClean="0">
                <a:solidFill>
                  <a:srgbClr val="FECB00"/>
                </a:solidFill>
              </a:rPr>
              <a:t>Этап обучения.</a:t>
            </a:r>
            <a:r>
              <a:rPr lang="ru-RU" sz="3600" b="1" dirty="0" smtClean="0">
                <a:solidFill>
                  <a:srgbClr val="FFFF66"/>
                </a:solidFill>
              </a:rPr>
              <a:t/>
            </a:r>
            <a:br>
              <a:rPr lang="ru-RU" sz="3600" b="1" dirty="0" smtClean="0">
                <a:solidFill>
                  <a:srgbClr val="FFFF66"/>
                </a:solidFill>
              </a:rPr>
            </a:br>
            <a:r>
              <a:rPr lang="ru-RU" sz="3600" b="1" dirty="0" smtClean="0">
                <a:solidFill>
                  <a:srgbClr val="FFFF66"/>
                </a:solidFill>
              </a:rPr>
              <a:t>Тематика курсов дистанционного обучения:</a:t>
            </a:r>
            <a:endParaRPr lang="ru-RU" sz="3600" b="1" dirty="0">
              <a:solidFill>
                <a:srgbClr val="FFFF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35723"/>
            <a:ext cx="8616461" cy="490024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rgbClr val="FFFF66"/>
                </a:solidFill>
              </a:rPr>
              <a:t>О</a:t>
            </a:r>
            <a:r>
              <a:rPr lang="ru-RU" b="1" u="sng" dirty="0" smtClean="0">
                <a:solidFill>
                  <a:srgbClr val="FFFF66"/>
                </a:solidFill>
              </a:rPr>
              <a:t>бучающий </a:t>
            </a:r>
            <a:r>
              <a:rPr lang="ru-RU" b="1" u="sng" dirty="0">
                <a:solidFill>
                  <a:srgbClr val="FFFF66"/>
                </a:solidFill>
              </a:rPr>
              <a:t>блок 1 </a:t>
            </a:r>
            <a:r>
              <a:rPr lang="ru-RU" b="1" dirty="0">
                <a:solidFill>
                  <a:srgbClr val="FFFF66"/>
                </a:solidFill>
              </a:rPr>
              <a:t>для организаторов и координаторов, состоящий из трех последовательно проводимых  курсов обучения (всего 12 тематических модулей):    </a:t>
            </a:r>
            <a:endParaRPr lang="ru-RU" b="1" dirty="0" smtClean="0">
              <a:solidFill>
                <a:srgbClr val="FFFF66"/>
              </a:solidFill>
            </a:endParaRPr>
          </a:p>
          <a:p>
            <a:pPr marL="0" indent="0">
              <a:buNone/>
            </a:pPr>
            <a:endParaRPr lang="ru-RU" sz="1300" b="1" dirty="0">
              <a:solidFill>
                <a:srgbClr val="FFFF66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>
                <a:solidFill>
                  <a:schemeClr val="bg1"/>
                </a:solidFill>
              </a:rPr>
              <a:t>Основы и технологии организации добровольческой (волонтерской) деятельности в СО НКО и  государственных/муниципальных учреждениях социального обслуживания населения  – что должны знать и уметь организаторы и их координаторы</a:t>
            </a:r>
            <a:r>
              <a:rPr lang="ru-RU" dirty="0" smtClean="0">
                <a:solidFill>
                  <a:schemeClr val="bg1"/>
                </a:solidFill>
              </a:rPr>
              <a:t>» /</a:t>
            </a:r>
            <a:r>
              <a:rPr lang="ru-RU" b="1" dirty="0" smtClean="0">
                <a:solidFill>
                  <a:srgbClr val="FFFF66"/>
                </a:solidFill>
              </a:rPr>
              <a:t>курс 1.1</a:t>
            </a:r>
            <a:r>
              <a:rPr lang="ru-RU" dirty="0" smtClean="0">
                <a:solidFill>
                  <a:schemeClr val="bg1"/>
                </a:solidFill>
              </a:rPr>
              <a:t>/.</a:t>
            </a:r>
            <a:endParaRPr lang="ru-RU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>
                <a:solidFill>
                  <a:schemeClr val="bg1"/>
                </a:solidFill>
              </a:rPr>
              <a:t>Инновационные технологии и организационные механизмы внедрения дополнительных добровольческих социальных услуг в СО НКО и  государственных/муниципальных учреждениях социального обслуживания населения  – что должны знать и уметь организаторы и их координаторы</a:t>
            </a:r>
            <a:r>
              <a:rPr lang="ru-RU" dirty="0" smtClean="0">
                <a:solidFill>
                  <a:schemeClr val="bg1"/>
                </a:solidFill>
              </a:rPr>
              <a:t>» /</a:t>
            </a:r>
            <a:r>
              <a:rPr lang="ru-RU" b="1" dirty="0" smtClean="0">
                <a:solidFill>
                  <a:srgbClr val="FFFF66"/>
                </a:solidFill>
              </a:rPr>
              <a:t>курс 1.2</a:t>
            </a:r>
            <a:r>
              <a:rPr lang="ru-RU" dirty="0" smtClean="0">
                <a:solidFill>
                  <a:schemeClr val="bg1"/>
                </a:solidFill>
              </a:rPr>
              <a:t>/. </a:t>
            </a:r>
            <a:endParaRPr lang="ru-RU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«Основы </a:t>
            </a:r>
            <a:r>
              <a:rPr lang="ru-RU" dirty="0">
                <a:solidFill>
                  <a:schemeClr val="bg1"/>
                </a:solidFill>
              </a:rPr>
              <a:t>разработки и реализации добровольческих программ и проектов в СО НКО и в государственных и муниципальных учреждениях социального обслуживания </a:t>
            </a:r>
            <a:r>
              <a:rPr lang="ru-RU" dirty="0" smtClean="0">
                <a:solidFill>
                  <a:schemeClr val="bg1"/>
                </a:solidFill>
              </a:rPr>
              <a:t>населения» /</a:t>
            </a:r>
            <a:r>
              <a:rPr lang="ru-RU" b="1" dirty="0" smtClean="0">
                <a:solidFill>
                  <a:srgbClr val="FFFF66"/>
                </a:solidFill>
              </a:rPr>
              <a:t>курс 1.3</a:t>
            </a:r>
            <a:r>
              <a:rPr lang="ru-RU" dirty="0" smtClean="0">
                <a:solidFill>
                  <a:schemeClr val="bg1"/>
                </a:solidFill>
              </a:rPr>
              <a:t>/.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753" y="365127"/>
            <a:ext cx="8311661" cy="1053366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600" b="1" dirty="0" smtClean="0">
                <a:solidFill>
                  <a:srgbClr val="FECB00"/>
                </a:solidFill>
              </a:rPr>
              <a:t>Этап обучения.</a:t>
            </a:r>
            <a:r>
              <a:rPr lang="ru-RU" sz="3600" b="1" dirty="0" smtClean="0">
                <a:solidFill>
                  <a:srgbClr val="FFFF66"/>
                </a:solidFill>
              </a:rPr>
              <a:t/>
            </a:r>
            <a:br>
              <a:rPr lang="ru-RU" sz="3600" b="1" dirty="0" smtClean="0">
                <a:solidFill>
                  <a:srgbClr val="FFFF66"/>
                </a:solidFill>
              </a:rPr>
            </a:br>
            <a:r>
              <a:rPr lang="ru-RU" sz="3600" b="1" dirty="0" smtClean="0">
                <a:solidFill>
                  <a:srgbClr val="FFFF66"/>
                </a:solidFill>
              </a:rPr>
              <a:t>Тематика курсов дистанционного обучения:</a:t>
            </a:r>
            <a:endParaRPr lang="ru-RU" sz="3600" b="1" dirty="0">
              <a:solidFill>
                <a:srgbClr val="FFFF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35723"/>
            <a:ext cx="8616461" cy="490024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rgbClr val="FFFF66"/>
                </a:solidFill>
              </a:rPr>
              <a:t>О</a:t>
            </a:r>
            <a:r>
              <a:rPr lang="ru-RU" b="1" u="sng" dirty="0" smtClean="0">
                <a:solidFill>
                  <a:srgbClr val="FFFF66"/>
                </a:solidFill>
              </a:rPr>
              <a:t>бучающий </a:t>
            </a:r>
            <a:r>
              <a:rPr lang="ru-RU" b="1" u="sng" dirty="0">
                <a:solidFill>
                  <a:srgbClr val="FFFF66"/>
                </a:solidFill>
              </a:rPr>
              <a:t>блок 2 </a:t>
            </a:r>
            <a:r>
              <a:rPr lang="ru-RU" b="1" dirty="0">
                <a:solidFill>
                  <a:srgbClr val="FFFF66"/>
                </a:solidFill>
              </a:rPr>
              <a:t>для координаторов и добровольцев по их выбору, состоящий из 2 курсов обучения по тематике подготовки добровольцев к  оказанию добровольческой (волонтерской) помощи и социальных услуг целевым группам: </a:t>
            </a:r>
            <a:endParaRPr lang="ru-RU" b="1" dirty="0" smtClean="0">
              <a:solidFill>
                <a:srgbClr val="FFFF66"/>
              </a:solidFill>
            </a:endParaRPr>
          </a:p>
          <a:p>
            <a:pPr marL="0" indent="0">
              <a:buNone/>
            </a:pPr>
            <a:endParaRPr lang="ru-RU" sz="1300" b="1" dirty="0">
              <a:solidFill>
                <a:srgbClr val="FFFF66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4.     1. Граждане </a:t>
            </a:r>
            <a:r>
              <a:rPr lang="ru-RU" dirty="0">
                <a:solidFill>
                  <a:schemeClr val="bg1"/>
                </a:solidFill>
              </a:rPr>
              <a:t>старшего поколения, нуждающиеся в помощи и дополнительных услугах на дому, в стационаре, полустационарной форме, граждане старшего поколения, заинтересованные в обучении и социализации /</a:t>
            </a:r>
            <a:r>
              <a:rPr lang="ru-RU" b="1" dirty="0">
                <a:solidFill>
                  <a:srgbClr val="FFFF66"/>
                </a:solidFill>
              </a:rPr>
              <a:t>курс </a:t>
            </a:r>
            <a:r>
              <a:rPr lang="ru-RU" b="1" dirty="0" smtClean="0">
                <a:solidFill>
                  <a:srgbClr val="FFFF66"/>
                </a:solidFill>
              </a:rPr>
              <a:t>2.1 </a:t>
            </a:r>
            <a:r>
              <a:rPr lang="ru-RU" dirty="0">
                <a:solidFill>
                  <a:srgbClr val="FFFF66"/>
                </a:solidFill>
              </a:rPr>
              <a:t>- «Помощь и услуги людям старшего поколения и их социализация – что должны знать и уметь добровольцы», </a:t>
            </a:r>
            <a:r>
              <a:rPr lang="ru-RU" dirty="0">
                <a:solidFill>
                  <a:schemeClr val="bg1"/>
                </a:solidFill>
              </a:rPr>
              <a:t>8 тематических модулей/;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5.     2</a:t>
            </a:r>
            <a:r>
              <a:rPr lang="ru-RU" dirty="0">
                <a:solidFill>
                  <a:schemeClr val="bg1"/>
                </a:solidFill>
              </a:rPr>
              <a:t>. Дети с инвалидностью и больные тяжелыми заболеваниями, дети, оставшиеся без попечения родителей, безнадзорные и из семей социального риска /</a:t>
            </a:r>
            <a:r>
              <a:rPr lang="ru-RU" b="1" dirty="0">
                <a:solidFill>
                  <a:srgbClr val="FFFF66"/>
                </a:solidFill>
              </a:rPr>
              <a:t>курс </a:t>
            </a:r>
            <a:r>
              <a:rPr lang="ru-RU" b="1" dirty="0" smtClean="0">
                <a:solidFill>
                  <a:srgbClr val="FFFF66"/>
                </a:solidFill>
              </a:rPr>
              <a:t>2.2 </a:t>
            </a:r>
            <a:r>
              <a:rPr lang="ru-RU" dirty="0">
                <a:solidFill>
                  <a:srgbClr val="FFFF66"/>
                </a:solidFill>
              </a:rPr>
              <a:t>- «Помощь детям с инвалидностью и больным тяжелыми заболеваниями, детям, оставшимся без попечения родителей, безнадзорным и из семей социального риска – что должны знать и уметь добровольцы», </a:t>
            </a:r>
            <a:r>
              <a:rPr lang="ru-RU" dirty="0">
                <a:solidFill>
                  <a:schemeClr val="bg1"/>
                </a:solidFill>
              </a:rPr>
              <a:t>4 </a:t>
            </a:r>
            <a:r>
              <a:rPr lang="ru-RU" dirty="0" smtClean="0">
                <a:solidFill>
                  <a:schemeClr val="bg1"/>
                </a:solidFill>
              </a:rPr>
              <a:t>тематических </a:t>
            </a:r>
            <a:r>
              <a:rPr lang="ru-RU" dirty="0">
                <a:solidFill>
                  <a:schemeClr val="bg1"/>
                </a:solidFill>
              </a:rPr>
              <a:t>модуля/. 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7569"/>
            <a:ext cx="7886700" cy="703385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600" b="1" dirty="0" smtClean="0">
                <a:solidFill>
                  <a:srgbClr val="FECB00"/>
                </a:solidFill>
              </a:rPr>
              <a:t>Этап внедрения:</a:t>
            </a:r>
            <a:endParaRPr lang="ru-RU" sz="3600" b="1" dirty="0">
              <a:solidFill>
                <a:srgbClr val="FECB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292" y="914400"/>
            <a:ext cx="8780585" cy="542778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FFFF66"/>
                </a:solidFill>
              </a:rPr>
              <a:t>Организации-участники применяли  знания и навыки, полученные на 5 дистанционных курсах и в период стажировки в Санкт-Петербурге, внедряя методы и технологии организации добровольческой деятельности и развития дополнительных добровольческих социальных услуг при консультационной поддержке специалистов Проекта.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FFFF66"/>
                </a:solidFill>
              </a:rPr>
              <a:t>Открыта он-лайн среда «Действуем вместе» для обмена опытом и взаимной поддержки между участниками, консультационной </a:t>
            </a:r>
            <a:r>
              <a:rPr lang="ru-RU" sz="2400" b="1" dirty="0" smtClean="0">
                <a:solidFill>
                  <a:srgbClr val="FFFF66"/>
                </a:solidFill>
              </a:rPr>
              <a:t>поддержки, сбора </a:t>
            </a:r>
            <a:r>
              <a:rPr lang="ru-RU" sz="2400" b="1" dirty="0">
                <a:solidFill>
                  <a:srgbClr val="FFFF66"/>
                </a:solidFill>
              </a:rPr>
              <a:t>информации для подготовки итоговой </a:t>
            </a:r>
            <a:r>
              <a:rPr lang="ru-RU" sz="2400" b="1" dirty="0" smtClean="0">
                <a:solidFill>
                  <a:srgbClr val="FFFF66"/>
                </a:solidFill>
              </a:rPr>
              <a:t>конференции Проекта и последующего взаимодействия участников Сети специалистов.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FFFF66"/>
                </a:solidFill>
              </a:rPr>
              <a:t>Региональные организации акселераторы начали оказывать информационную поддержку местным организациям.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bg1"/>
                </a:solidFill>
              </a:rPr>
              <a:t>Проведены региональные практико-ориентированные семинары по обмену опытом в Республике Карелия и Калининградской области.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bg1"/>
                </a:solidFill>
              </a:rPr>
              <a:t>Дополнительно к основному Плану мероприятий Проекта, по </a:t>
            </a:r>
            <a:r>
              <a:rPr lang="ru-RU" sz="2400" b="1" dirty="0">
                <a:solidFill>
                  <a:schemeClr val="bg1"/>
                </a:solidFill>
              </a:rPr>
              <a:t>запросам участников проведено два дистанционных курса блока 2 </a:t>
            </a:r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>
                <a:solidFill>
                  <a:schemeClr val="bg1"/>
                </a:solidFill>
              </a:rPr>
              <a:t>ознакомительной </a:t>
            </a:r>
            <a:r>
              <a:rPr lang="ru-RU" sz="2400" b="1" dirty="0" smtClean="0">
                <a:solidFill>
                  <a:schemeClr val="bg1"/>
                </a:solidFill>
              </a:rPr>
              <a:t>форме для </a:t>
            </a:r>
            <a:r>
              <a:rPr lang="ru-RU" sz="2400" b="1" dirty="0">
                <a:solidFill>
                  <a:schemeClr val="bg1"/>
                </a:solidFill>
              </a:rPr>
              <a:t>добровольцев организаций </a:t>
            </a:r>
            <a:r>
              <a:rPr lang="ru-RU" sz="2400" b="1" dirty="0" smtClean="0">
                <a:solidFill>
                  <a:schemeClr val="bg1"/>
                </a:solidFill>
              </a:rPr>
              <a:t>участников (до 30 октября 2019).</a:t>
            </a:r>
            <a:endParaRPr lang="ru-RU" sz="2400" b="1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3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463" y="177558"/>
            <a:ext cx="8663352" cy="725119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FF66"/>
                </a:solidFill>
              </a:rPr>
              <a:t>Количественные </a:t>
            </a:r>
            <a:r>
              <a:rPr lang="ru-RU" sz="3200" b="1" dirty="0" smtClean="0">
                <a:solidFill>
                  <a:srgbClr val="FFFF66"/>
                </a:solidFill>
              </a:rPr>
              <a:t>результаты Проекта (фактические)</a:t>
            </a:r>
            <a:endParaRPr lang="ru-RU" sz="3200" b="1" dirty="0">
              <a:solidFill>
                <a:srgbClr val="FFFF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738" y="973015"/>
            <a:ext cx="8698523" cy="532227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bg1"/>
                </a:solidFill>
              </a:rPr>
              <a:t>Количество человек, принявших участие в мероприятиях проекта - </a:t>
            </a:r>
            <a:r>
              <a:rPr lang="ru-RU" b="1" dirty="0">
                <a:solidFill>
                  <a:srgbClr val="FFFF66"/>
                </a:solidFill>
              </a:rPr>
              <a:t>638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bg1"/>
                </a:solidFill>
              </a:rPr>
              <a:t>Количество некоммерческих неправительственных организаций, получивших поддержку - </a:t>
            </a:r>
            <a:r>
              <a:rPr lang="ru-RU" b="1" dirty="0">
                <a:solidFill>
                  <a:srgbClr val="FFFF66"/>
                </a:solidFill>
              </a:rPr>
              <a:t>88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bg1"/>
                </a:solidFill>
              </a:rPr>
              <a:t>Количество ГУ/МУ социального обслуживания, получивших поддержку - </a:t>
            </a:r>
            <a:r>
              <a:rPr lang="ru-RU" b="1" dirty="0">
                <a:solidFill>
                  <a:srgbClr val="FFFF66"/>
                </a:solidFill>
              </a:rPr>
              <a:t>150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bg1"/>
                </a:solidFill>
              </a:rPr>
              <a:t>Количество руководителей и координаторов добровольческой деятельности в СО НКО, </a:t>
            </a:r>
            <a:r>
              <a:rPr lang="ru-RU" b="1" dirty="0" smtClean="0">
                <a:solidFill>
                  <a:schemeClr val="bg1"/>
                </a:solidFill>
              </a:rPr>
              <a:t>получивших информационно-методическую </a:t>
            </a:r>
            <a:r>
              <a:rPr lang="ru-RU" b="1" dirty="0">
                <a:solidFill>
                  <a:schemeClr val="bg1"/>
                </a:solidFill>
              </a:rPr>
              <a:t>поддержку - </a:t>
            </a:r>
            <a:r>
              <a:rPr lang="ru-RU" b="1" dirty="0">
                <a:solidFill>
                  <a:srgbClr val="FFFF66"/>
                </a:solidFill>
              </a:rPr>
              <a:t>176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bg1"/>
                </a:solidFill>
              </a:rPr>
              <a:t>Количество руководителей и координаторов добровольческой деятельности в ГУ/МУ, </a:t>
            </a:r>
            <a:r>
              <a:rPr lang="ru-RU" b="1" dirty="0" smtClean="0">
                <a:solidFill>
                  <a:schemeClr val="bg1"/>
                </a:solidFill>
              </a:rPr>
              <a:t>получивших </a:t>
            </a:r>
            <a:r>
              <a:rPr lang="ru-RU" b="1" dirty="0">
                <a:solidFill>
                  <a:schemeClr val="bg1"/>
                </a:solidFill>
              </a:rPr>
              <a:t>информационно-методическую поддержку </a:t>
            </a:r>
            <a:r>
              <a:rPr lang="ru-RU" b="1" dirty="0" smtClean="0">
                <a:solidFill>
                  <a:schemeClr val="bg1"/>
                </a:solidFill>
              </a:rPr>
              <a:t>– </a:t>
            </a:r>
            <a:r>
              <a:rPr lang="ru-RU" b="1" dirty="0" smtClean="0">
                <a:solidFill>
                  <a:srgbClr val="FFFF66"/>
                </a:solidFill>
              </a:rPr>
              <a:t>300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bg1"/>
                </a:solidFill>
              </a:rPr>
              <a:t>Количество добровольцев, получивших информационно-методическую поддержку - </a:t>
            </a:r>
            <a:r>
              <a:rPr lang="ru-RU" b="1" dirty="0" smtClean="0">
                <a:solidFill>
                  <a:srgbClr val="FFFF66"/>
                </a:solidFill>
              </a:rPr>
              <a:t>162</a:t>
            </a:r>
            <a:endParaRPr lang="ru-RU" b="1" dirty="0">
              <a:solidFill>
                <a:srgbClr val="FFFF66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bg1"/>
                </a:solidFill>
              </a:rPr>
              <a:t>Количество добровольцев, привлеченных организациями-участниками к оказанию услуг - </a:t>
            </a:r>
            <a:r>
              <a:rPr lang="ru-RU" b="1" dirty="0">
                <a:solidFill>
                  <a:srgbClr val="FFFF66"/>
                </a:solidFill>
              </a:rPr>
              <a:t>662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bg1"/>
                </a:solidFill>
              </a:rPr>
              <a:t>Количество человек, которым оказаны добровольческие услуги в сфере социального обслуживания </a:t>
            </a:r>
            <a:r>
              <a:rPr lang="ru-RU" b="1" dirty="0" smtClean="0">
                <a:solidFill>
                  <a:schemeClr val="bg1"/>
                </a:solidFill>
              </a:rPr>
              <a:t>– </a:t>
            </a:r>
            <a:r>
              <a:rPr lang="ru-RU" b="1" dirty="0" smtClean="0">
                <a:solidFill>
                  <a:srgbClr val="FFFF66"/>
                </a:solidFill>
              </a:rPr>
              <a:t>9240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737" y="365127"/>
            <a:ext cx="8604739" cy="619611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66"/>
                </a:solidFill>
              </a:rPr>
              <a:t>Качественные </a:t>
            </a:r>
            <a:r>
              <a:rPr lang="ru-RU" sz="3200" b="1" dirty="0" smtClean="0">
                <a:solidFill>
                  <a:srgbClr val="FFFF66"/>
                </a:solidFill>
              </a:rPr>
              <a:t>результаты Проекта (1)</a:t>
            </a:r>
            <a:endParaRPr lang="ru-RU" sz="3200" b="1" dirty="0">
              <a:solidFill>
                <a:srgbClr val="FFFF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678" y="1078523"/>
            <a:ext cx="8921260" cy="535744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Функционирует </a:t>
            </a:r>
            <a:r>
              <a:rPr lang="ru-RU" sz="2000" b="1" dirty="0">
                <a:solidFill>
                  <a:srgbClr val="002060"/>
                </a:solidFill>
              </a:rPr>
              <a:t>рабочая среда "Действуем вместе", обеспечивающая взаимодействие участников проекта и открытая для вхождение новых </a:t>
            </a:r>
            <a:r>
              <a:rPr lang="ru-RU" sz="2000" b="1" dirty="0" smtClean="0">
                <a:solidFill>
                  <a:srgbClr val="002060"/>
                </a:solidFill>
              </a:rPr>
              <a:t>участников  </a:t>
            </a:r>
            <a:r>
              <a:rPr lang="ru-RU" sz="1400" b="1" dirty="0" smtClean="0">
                <a:solidFill>
                  <a:srgbClr val="0033CC"/>
                </a:solidFill>
              </a:rPr>
              <a:t>(см. </a:t>
            </a:r>
            <a:r>
              <a:rPr lang="en-US" sz="1400" b="1" dirty="0" smtClean="0">
                <a:solidFill>
                  <a:srgbClr val="0033CC"/>
                </a:solidFill>
                <a:hlinkClick r:id="rId2"/>
              </a:rPr>
              <a:t>http</a:t>
            </a:r>
            <a:r>
              <a:rPr lang="en-US" sz="1400" b="1" dirty="0">
                <a:solidFill>
                  <a:srgbClr val="0033CC"/>
                </a:solidFill>
                <a:hlinkClick r:id="rId2"/>
              </a:rPr>
              <a:t>://kdobru.ru/moodle</a:t>
            </a:r>
            <a:r>
              <a:rPr lang="en-US" sz="1400" b="1" dirty="0" smtClean="0">
                <a:solidFill>
                  <a:srgbClr val="0033CC"/>
                </a:solidFill>
                <a:hlinkClick r:id="rId2"/>
              </a:rPr>
              <a:t>/</a:t>
            </a:r>
            <a:r>
              <a:rPr lang="ru-RU" sz="1400" b="1" dirty="0">
                <a:solidFill>
                  <a:srgbClr val="0033CC"/>
                </a:solidFill>
              </a:rPr>
              <a:t> </a:t>
            </a:r>
            <a:r>
              <a:rPr lang="ru-RU" sz="1400" b="1" dirty="0" smtClean="0">
                <a:solidFill>
                  <a:srgbClr val="0033CC"/>
                </a:solidFill>
              </a:rPr>
              <a:t>- описание, для выхода в Среду  требуется регистрация).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Участники </a:t>
            </a:r>
            <a:r>
              <a:rPr lang="ru-RU" sz="2000" b="1" dirty="0">
                <a:solidFill>
                  <a:srgbClr val="002060"/>
                </a:solidFill>
              </a:rPr>
              <a:t>проекта получили необходимые знания и компетенции для организации добровольческих социальных услуг людям старшего поколения и </a:t>
            </a:r>
            <a:r>
              <a:rPr lang="ru-RU" sz="2000" b="1" dirty="0" smtClean="0">
                <a:solidFill>
                  <a:srgbClr val="002060"/>
                </a:solidFill>
              </a:rPr>
              <a:t>детям на </a:t>
            </a:r>
            <a:r>
              <a:rPr lang="ru-RU" sz="2000" b="1" dirty="0">
                <a:solidFill>
                  <a:srgbClr val="002060"/>
                </a:solidFill>
              </a:rPr>
              <a:t>основе комплекса актуализированных обучающих ресурсов из 5 дистанционных курсов и последующей консультационной, методической </a:t>
            </a:r>
            <a:r>
              <a:rPr lang="ru-RU" sz="2000" b="1" dirty="0" smtClean="0">
                <a:solidFill>
                  <a:srgbClr val="002060"/>
                </a:solidFill>
              </a:rPr>
              <a:t>поддержки </a:t>
            </a:r>
            <a:r>
              <a:rPr lang="ru-RU" sz="1400" b="1" dirty="0">
                <a:solidFill>
                  <a:srgbClr val="0033CC"/>
                </a:solidFill>
              </a:rPr>
              <a:t>(см. </a:t>
            </a:r>
            <a:r>
              <a:rPr lang="en-US" sz="1400" b="1" dirty="0">
                <a:solidFill>
                  <a:srgbClr val="0033CC"/>
                </a:solidFill>
                <a:hlinkClick r:id="rId2"/>
              </a:rPr>
              <a:t>http://kdobru.ru/moodle/</a:t>
            </a:r>
            <a:r>
              <a:rPr lang="ru-RU" sz="1400" b="1" dirty="0">
                <a:solidFill>
                  <a:srgbClr val="0033CC"/>
                </a:solidFill>
              </a:rPr>
              <a:t> - </a:t>
            </a:r>
            <a:r>
              <a:rPr lang="ru-RU" sz="1400" b="1" dirty="0" smtClean="0">
                <a:solidFill>
                  <a:srgbClr val="0033CC"/>
                </a:solidFill>
              </a:rPr>
              <a:t>описание курсов, а также </a:t>
            </a:r>
            <a:r>
              <a:rPr lang="en-US" sz="1400" b="1" dirty="0" smtClean="0">
                <a:solidFill>
                  <a:srgbClr val="0033CC"/>
                </a:solidFill>
                <a:hlinkClick r:id="rId3"/>
              </a:rPr>
              <a:t>http</a:t>
            </a:r>
            <a:r>
              <a:rPr lang="en-US" sz="1400" b="1" dirty="0">
                <a:solidFill>
                  <a:srgbClr val="0033CC"/>
                </a:solidFill>
                <a:hlinkClick r:id="rId3"/>
              </a:rPr>
              <a:t>://kdobru.ru/info/program/vdps</a:t>
            </a:r>
            <a:r>
              <a:rPr lang="en-US" sz="1400" b="1" dirty="0" smtClean="0">
                <a:solidFill>
                  <a:srgbClr val="0033CC"/>
                </a:solidFill>
                <a:hlinkClick r:id="rId3"/>
              </a:rPr>
              <a:t>/</a:t>
            </a:r>
            <a:r>
              <a:rPr lang="ru-RU" sz="1400" b="1" dirty="0" smtClean="0">
                <a:solidFill>
                  <a:srgbClr val="0033CC"/>
                </a:solidFill>
              </a:rPr>
              <a:t> - Документы, иллюстрирующие проведение дистанционного обучения: Блок 1 и Блок 2, обратную связь).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В ходе </a:t>
            </a:r>
            <a:r>
              <a:rPr lang="ru-RU" sz="2000" b="1" dirty="0">
                <a:solidFill>
                  <a:srgbClr val="002060"/>
                </a:solidFill>
              </a:rPr>
              <a:t>краткого периода внедрения технологий организации добровольческих социальных услуг на базе СО НКО и государственных учреждений </a:t>
            </a:r>
            <a:r>
              <a:rPr lang="ru-RU" sz="2000" b="1" dirty="0" smtClean="0">
                <a:solidFill>
                  <a:srgbClr val="002060"/>
                </a:solidFill>
              </a:rPr>
              <a:t>социального обслуживания </a:t>
            </a:r>
            <a:r>
              <a:rPr lang="ru-RU" sz="2000" b="1" dirty="0">
                <a:solidFill>
                  <a:srgbClr val="002060"/>
                </a:solidFill>
              </a:rPr>
              <a:t>определены первичные результаты, выявлены проблематика и достижения, выработаны рекомендации по преодолению проблем, </a:t>
            </a:r>
            <a:r>
              <a:rPr lang="ru-RU" sz="2000" b="1" dirty="0" smtClean="0">
                <a:solidFill>
                  <a:srgbClr val="002060"/>
                </a:solidFill>
              </a:rPr>
              <a:t>разработано практико-ориентированное </a:t>
            </a:r>
            <a:r>
              <a:rPr lang="ru-RU" sz="2000" b="1" dirty="0">
                <a:solidFill>
                  <a:srgbClr val="002060"/>
                </a:solidFill>
              </a:rPr>
              <a:t>электронное методическое </a:t>
            </a:r>
            <a:r>
              <a:rPr lang="ru-RU" sz="2000" b="1" dirty="0" smtClean="0">
                <a:solidFill>
                  <a:srgbClr val="002060"/>
                </a:solidFill>
              </a:rPr>
              <a:t>пособие  </a:t>
            </a:r>
            <a:r>
              <a:rPr lang="ru-RU" sz="1400" b="1" dirty="0" smtClean="0">
                <a:solidFill>
                  <a:srgbClr val="0033CC"/>
                </a:solidFill>
              </a:rPr>
              <a:t>(см</a:t>
            </a:r>
            <a:r>
              <a:rPr lang="ru-RU" sz="1400" b="1" dirty="0">
                <a:solidFill>
                  <a:srgbClr val="0033CC"/>
                </a:solidFill>
              </a:rPr>
              <a:t>. </a:t>
            </a:r>
            <a:r>
              <a:rPr lang="en-US" sz="1400" b="1" dirty="0">
                <a:solidFill>
                  <a:srgbClr val="0033CC"/>
                </a:solidFill>
                <a:hlinkClick r:id="rId3"/>
              </a:rPr>
              <a:t>http://kdobru.ru/info/program/vdps</a:t>
            </a:r>
            <a:r>
              <a:rPr lang="en-US" sz="1400" b="1" dirty="0" smtClean="0">
                <a:solidFill>
                  <a:srgbClr val="0033CC"/>
                </a:solidFill>
                <a:hlinkClick r:id="rId3"/>
              </a:rPr>
              <a:t>/</a:t>
            </a:r>
            <a:r>
              <a:rPr lang="ru-RU" sz="1400" b="1" dirty="0" smtClean="0">
                <a:solidFill>
                  <a:srgbClr val="0033CC"/>
                </a:solidFill>
              </a:rPr>
              <a:t> - Документы </a:t>
            </a:r>
            <a:r>
              <a:rPr lang="ru-RU" sz="1400" b="1" dirty="0">
                <a:solidFill>
                  <a:srgbClr val="0033CC"/>
                </a:solidFill>
              </a:rPr>
              <a:t>внедренческого этапа Проекта, включая анализ обратной связи, а также: </a:t>
            </a:r>
            <a:r>
              <a:rPr lang="ru-RU" sz="1400" b="1" dirty="0">
                <a:solidFill>
                  <a:srgbClr val="0033CC"/>
                </a:solidFill>
                <a:hlinkClick r:id="rId4"/>
              </a:rPr>
              <a:t>Практико-ориентированное методическое </a:t>
            </a:r>
            <a:r>
              <a:rPr lang="ru-RU" sz="1400" b="1" dirty="0" smtClean="0">
                <a:solidFill>
                  <a:srgbClr val="0033CC"/>
                </a:solidFill>
                <a:hlinkClick r:id="rId4"/>
              </a:rPr>
              <a:t>пособие </a:t>
            </a:r>
            <a:r>
              <a:rPr lang="ru-RU" sz="1400" b="1" dirty="0" smtClean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Невский Ангел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85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6505"/>
          </a:xfrm>
        </p:spPr>
        <p:txBody>
          <a:bodyPr/>
          <a:lstStyle/>
          <a:p>
            <a:r>
              <a:rPr lang="ru-RU" sz="3200" b="1" dirty="0">
                <a:solidFill>
                  <a:srgbClr val="FFFF66"/>
                </a:solidFill>
              </a:rPr>
              <a:t>Качественные результаты Проекта </a:t>
            </a:r>
            <a:r>
              <a:rPr lang="ru-RU" sz="3200" b="1" dirty="0" smtClean="0">
                <a:solidFill>
                  <a:srgbClr val="FFFF66"/>
                </a:solidFill>
              </a:rPr>
              <a:t>(2)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291" y="1301262"/>
            <a:ext cx="8780586" cy="502919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4. Созданы инфраструктурные и сетевые механизмы для специалистов СО НКО, ГУ/МУ, экспертов и представителей органов власти на основе созданного профессионального сообщества и выработанного плана его работы, деятельности региональных организаций-акселераторов, что обеспечивает возможность дальнейшего обмена опытом, взаимной поддержки, взаимодействия и сотрудничества в области организации добровольческих социальных услуг населению, действует профессиональное Интернет-сообщество на платформе </a:t>
            </a:r>
            <a:r>
              <a:rPr lang="ru-RU" sz="2000" b="1" dirty="0" smtClean="0">
                <a:solidFill>
                  <a:srgbClr val="002060"/>
                </a:solidFill>
              </a:rPr>
              <a:t>«Действуем вместе»: </a:t>
            </a:r>
            <a:r>
              <a:rPr lang="ru-RU" sz="1400" b="1" dirty="0" smtClean="0">
                <a:solidFill>
                  <a:srgbClr val="0033CC"/>
                </a:solidFill>
              </a:rPr>
              <a:t>(см.  </a:t>
            </a:r>
            <a:r>
              <a:rPr lang="ru-RU" sz="1400" b="1" dirty="0">
                <a:solidFill>
                  <a:srgbClr val="0033CC"/>
                </a:solidFill>
              </a:rPr>
              <a:t>- </a:t>
            </a:r>
            <a:r>
              <a:rPr lang="ru-RU" sz="1400" b="1" dirty="0">
                <a:solidFill>
                  <a:srgbClr val="0033CC"/>
                </a:solidFill>
                <a:hlinkClick r:id="rId2"/>
              </a:rPr>
              <a:t>Перечень организаций - акселераторов в целевых регионах и их </a:t>
            </a:r>
            <a:r>
              <a:rPr lang="ru-RU" sz="1400" b="1" dirty="0" smtClean="0">
                <a:solidFill>
                  <a:srgbClr val="0033CC"/>
                </a:solidFill>
                <a:hlinkClick r:id="rId2"/>
              </a:rPr>
              <a:t>функций</a:t>
            </a:r>
            <a:r>
              <a:rPr lang="ru-RU" sz="1400" b="1" dirty="0" smtClean="0">
                <a:solidFill>
                  <a:srgbClr val="0033CC"/>
                </a:solidFill>
              </a:rPr>
              <a:t>, </a:t>
            </a:r>
            <a:r>
              <a:rPr lang="ru-RU" sz="1400" b="1" dirty="0" smtClean="0">
                <a:solidFill>
                  <a:srgbClr val="0033CC"/>
                </a:solidFill>
                <a:hlinkClick r:id="rId3"/>
              </a:rPr>
              <a:t>План </a:t>
            </a:r>
            <a:r>
              <a:rPr lang="ru-RU" sz="1400" b="1" dirty="0">
                <a:solidFill>
                  <a:srgbClr val="0033CC"/>
                </a:solidFill>
                <a:hlinkClick r:id="rId3"/>
              </a:rPr>
              <a:t>действий участников </a:t>
            </a:r>
            <a:r>
              <a:rPr lang="ru-RU" sz="1400" b="1" dirty="0" smtClean="0">
                <a:solidFill>
                  <a:srgbClr val="0033CC"/>
                </a:solidFill>
                <a:hlinkClick r:id="rId3"/>
              </a:rPr>
              <a:t>сообщества </a:t>
            </a:r>
            <a:r>
              <a:rPr lang="ru-RU" sz="1400" b="1" dirty="0">
                <a:solidFill>
                  <a:srgbClr val="0033CC"/>
                </a:solidFill>
              </a:rPr>
              <a:t>и </a:t>
            </a:r>
            <a:r>
              <a:rPr lang="ru-RU" sz="1400" b="1" dirty="0">
                <a:solidFill>
                  <a:srgbClr val="0033CC"/>
                </a:solidFill>
                <a:hlinkClick r:id="rId4"/>
              </a:rPr>
              <a:t>Запись телеконференции и видео-визитки </a:t>
            </a:r>
            <a:r>
              <a:rPr lang="ru-RU" sz="1400" b="1" dirty="0" smtClean="0">
                <a:solidFill>
                  <a:srgbClr val="0033CC"/>
                </a:solidFill>
                <a:hlinkClick r:id="rId4"/>
              </a:rPr>
              <a:t>организаций-акселераторов). </a:t>
            </a:r>
            <a:endParaRPr lang="ru-RU" sz="1000" b="1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5</a:t>
            </a:r>
            <a:r>
              <a:rPr lang="ru-RU" sz="2000" b="1" dirty="0">
                <a:solidFill>
                  <a:srgbClr val="002060"/>
                </a:solidFill>
              </a:rPr>
              <a:t>. Информация о результатах проекта, в т.ч., методические материалы и успешные практики, распространена среди органов власти, поддержавших его реализацию в своих регионах, как в ходе проведенных мероприятий, так и по каналам партнеров, размещена на портале «Вектор добровольчества в </a:t>
            </a:r>
            <a:r>
              <a:rPr lang="ru-RU" sz="2000" b="1" dirty="0" smtClean="0">
                <a:solidFill>
                  <a:srgbClr val="002060"/>
                </a:solidFill>
              </a:rPr>
              <a:t>России» - стр. проекта: </a:t>
            </a:r>
            <a:r>
              <a:rPr lang="en-US" sz="2000" b="1" dirty="0">
                <a:solidFill>
                  <a:srgbClr val="002060"/>
                </a:solidFill>
                <a:hlinkClick r:id="rId5"/>
              </a:rPr>
              <a:t>http://kdobru.ru/info/program/vdps</a:t>
            </a:r>
            <a:r>
              <a:rPr lang="en-US" sz="2000" b="1" dirty="0" smtClean="0">
                <a:solidFill>
                  <a:srgbClr val="002060"/>
                </a:solidFill>
                <a:hlinkClick r:id="rId5"/>
              </a:rPr>
              <a:t>/</a:t>
            </a:r>
            <a:r>
              <a:rPr lang="ru-RU" sz="2000" b="1" dirty="0" smtClean="0">
                <a:solidFill>
                  <a:srgbClr val="002060"/>
                </a:solidFill>
              </a:rPr>
              <a:t> .</a:t>
            </a:r>
            <a:endParaRPr lang="ru-RU" sz="1400" b="1" dirty="0">
              <a:solidFill>
                <a:srgbClr val="0033C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4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738" y="175846"/>
            <a:ext cx="8663354" cy="118403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FF66"/>
                </a:solidFill>
              </a:rPr>
              <a:t>Продукты </a:t>
            </a:r>
            <a:r>
              <a:rPr lang="ru-RU" sz="2800" b="1" dirty="0" smtClean="0">
                <a:solidFill>
                  <a:srgbClr val="FFFF66"/>
                </a:solidFill>
              </a:rPr>
              <a:t>Проекта </a:t>
            </a:r>
            <a:r>
              <a:rPr lang="ru-RU" sz="2800" b="1" dirty="0">
                <a:solidFill>
                  <a:srgbClr val="FFFF66"/>
                </a:solidFill>
              </a:rPr>
              <a:t>и созданные ресурсы, которые можно </a:t>
            </a:r>
            <a:r>
              <a:rPr lang="ru-RU" sz="2800" b="1" dirty="0" smtClean="0">
                <a:solidFill>
                  <a:srgbClr val="FFFF66"/>
                </a:solidFill>
              </a:rPr>
              <a:t>использовать и тиражировать (1)</a:t>
            </a:r>
            <a:endParaRPr lang="ru-RU" sz="2800" b="1" dirty="0">
              <a:solidFill>
                <a:srgbClr val="FFFF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185" y="1336431"/>
            <a:ext cx="8686800" cy="505264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600" b="1" dirty="0" smtClean="0">
                <a:solidFill>
                  <a:srgbClr val="FFC000"/>
                </a:solidFill>
              </a:rPr>
              <a:t>Актуализированные УМК 4-х курсов дистанционного обучения по т</a:t>
            </a:r>
            <a:r>
              <a:rPr lang="ru-RU" sz="2600" b="1" dirty="0">
                <a:solidFill>
                  <a:srgbClr val="FFC000"/>
                </a:solidFill>
              </a:rPr>
              <a:t>емам: </a:t>
            </a:r>
            <a:endParaRPr lang="ru-RU" sz="2600" b="1" dirty="0" smtClean="0">
              <a:solidFill>
                <a:srgbClr val="FFC000"/>
              </a:solidFill>
            </a:endParaRPr>
          </a:p>
          <a:p>
            <a:r>
              <a:rPr lang="ru-RU" sz="2600" dirty="0" smtClean="0">
                <a:solidFill>
                  <a:schemeClr val="bg1"/>
                </a:solidFill>
              </a:rPr>
              <a:t>«</a:t>
            </a:r>
            <a:r>
              <a:rPr lang="ru-RU" sz="2600" dirty="0">
                <a:solidFill>
                  <a:schemeClr val="bg1"/>
                </a:solidFill>
              </a:rPr>
              <a:t>Основы менеджмента и технологии организации добровольческой (волонтерской) деятельности в СО НКО и государственных/муниципальных учреждениях социального обслуживания населения – что должны знать и уметь организаторы и координаторы</a:t>
            </a:r>
            <a:r>
              <a:rPr lang="ru-RU" sz="2600" dirty="0" smtClean="0">
                <a:solidFill>
                  <a:schemeClr val="bg1"/>
                </a:solidFill>
              </a:rPr>
              <a:t>»;</a:t>
            </a:r>
          </a:p>
          <a:p>
            <a:r>
              <a:rPr lang="ru-RU" sz="2600" dirty="0">
                <a:solidFill>
                  <a:schemeClr val="bg1"/>
                </a:solidFill>
              </a:rPr>
              <a:t>«Основы разработки и реализации добровольческих программ и проектов в СО НКО и в государственных и муниципальных учреждениях социального обслуживания </a:t>
            </a:r>
            <a:r>
              <a:rPr lang="ru-RU" sz="2600" dirty="0" smtClean="0">
                <a:solidFill>
                  <a:schemeClr val="bg1"/>
                </a:solidFill>
              </a:rPr>
              <a:t>населения»;</a:t>
            </a:r>
          </a:p>
          <a:p>
            <a:r>
              <a:rPr lang="ru-RU" sz="2600" dirty="0" smtClean="0">
                <a:solidFill>
                  <a:schemeClr val="bg1"/>
                </a:solidFill>
              </a:rPr>
              <a:t>«Социальная </a:t>
            </a:r>
            <a:r>
              <a:rPr lang="ru-RU" sz="2600" dirty="0">
                <a:solidFill>
                  <a:schemeClr val="bg1"/>
                </a:solidFill>
              </a:rPr>
              <a:t>работа с целевыми группами: люди старшего поколения – что должны знать и уметь </a:t>
            </a:r>
            <a:r>
              <a:rPr lang="ru-RU" sz="2600" dirty="0" smtClean="0">
                <a:solidFill>
                  <a:schemeClr val="bg1"/>
                </a:solidFill>
              </a:rPr>
              <a:t>добровольцы»;</a:t>
            </a:r>
          </a:p>
          <a:p>
            <a:r>
              <a:rPr lang="ru-RU" sz="2600" dirty="0">
                <a:solidFill>
                  <a:schemeClr val="bg1"/>
                </a:solidFill>
              </a:rPr>
              <a:t>«Социальная работа с целевыми группами: дети с инвалидностью и больные тяжелыми заболеваниями, дети, оставшиеся без попечения родителей, безнадзорные и из семей социального риска – что должны знать и уметь </a:t>
            </a:r>
            <a:r>
              <a:rPr lang="ru-RU" sz="2600" dirty="0" smtClean="0">
                <a:solidFill>
                  <a:schemeClr val="bg1"/>
                </a:solidFill>
              </a:rPr>
              <a:t>добровольцы».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0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4305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FF66"/>
                </a:solidFill>
              </a:rPr>
              <a:t>Продукты Проекта и созданные ресурсы, которые можно использовать и тиражировать </a:t>
            </a:r>
            <a:r>
              <a:rPr lang="ru-RU" sz="2800" b="1" dirty="0" smtClean="0">
                <a:solidFill>
                  <a:srgbClr val="FFFF66"/>
                </a:solidFill>
              </a:rPr>
              <a:t>(2)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014" y="1242646"/>
            <a:ext cx="8733693" cy="5122985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ru-RU" sz="2200" b="1" dirty="0" smtClean="0">
                <a:solidFill>
                  <a:srgbClr val="FFC000"/>
                </a:solidFill>
              </a:rPr>
              <a:t>УМК </a:t>
            </a:r>
            <a:r>
              <a:rPr lang="ru-RU" sz="2200" b="1" dirty="0">
                <a:solidFill>
                  <a:srgbClr val="FFC000"/>
                </a:solidFill>
              </a:rPr>
              <a:t>нового курса дистанционного обучения </a:t>
            </a:r>
            <a:r>
              <a:rPr lang="ru-RU" sz="2200" b="1" dirty="0" smtClean="0">
                <a:solidFill>
                  <a:srgbClr val="FFC000"/>
                </a:solidFill>
              </a:rPr>
              <a:t>«Инновационные </a:t>
            </a:r>
            <a:r>
              <a:rPr lang="ru-RU" sz="2200" b="1" dirty="0">
                <a:solidFill>
                  <a:srgbClr val="FFC000"/>
                </a:solidFill>
              </a:rPr>
              <a:t>технологии и организационные механизмы внедрения добровольческих социальных услуг в СО НКО и государственных/муниципальных учреждениях социального обслуживания населения – что должны знать и уметь организаторы и координаторы</a:t>
            </a:r>
            <a:r>
              <a:rPr lang="ru-RU" sz="2200" b="1" dirty="0" smtClean="0">
                <a:solidFill>
                  <a:srgbClr val="FFC000"/>
                </a:solidFill>
              </a:rPr>
              <a:t>». </a:t>
            </a:r>
          </a:p>
          <a:p>
            <a:pPr lvl="0"/>
            <a:r>
              <a:rPr lang="ru-RU" sz="2200" b="1" dirty="0" smtClean="0">
                <a:solidFill>
                  <a:prstClr val="white"/>
                </a:solidFill>
              </a:rPr>
              <a:t>Инновационные </a:t>
            </a:r>
            <a:r>
              <a:rPr lang="ru-RU" sz="2200" b="1" dirty="0">
                <a:solidFill>
                  <a:prstClr val="white"/>
                </a:solidFill>
              </a:rPr>
              <a:t>технологии внедрения дополнительных добровольческих социальных услуг в государственных/муниципальных учреждениях социального обслуживания населения, в т.ч., с участием СО </a:t>
            </a:r>
            <a:r>
              <a:rPr lang="ru-RU" sz="2200" b="1" dirty="0" smtClean="0">
                <a:solidFill>
                  <a:prstClr val="white"/>
                </a:solidFill>
              </a:rPr>
              <a:t>НКО;</a:t>
            </a:r>
          </a:p>
          <a:p>
            <a:pPr lvl="0"/>
            <a:r>
              <a:rPr lang="ru-RU" sz="2200" b="1" dirty="0" smtClean="0">
                <a:solidFill>
                  <a:prstClr val="white"/>
                </a:solidFill>
              </a:rPr>
              <a:t>Организационные </a:t>
            </a:r>
            <a:r>
              <a:rPr lang="ru-RU" sz="2200" b="1" dirty="0">
                <a:solidFill>
                  <a:prstClr val="white"/>
                </a:solidFill>
              </a:rPr>
              <a:t>методы и механизмы внедрения дополнительных добровольческих социальных услуг в государственных/муниципальных учреждениях социального обслуживания населения, в т.ч., с участием СО </a:t>
            </a:r>
            <a:r>
              <a:rPr lang="ru-RU" sz="2200" b="1" dirty="0" smtClean="0">
                <a:solidFill>
                  <a:prstClr val="white"/>
                </a:solidFill>
              </a:rPr>
              <a:t>НКО;</a:t>
            </a:r>
          </a:p>
          <a:p>
            <a:pPr lvl="0">
              <a:buClr>
                <a:schemeClr val="bg1"/>
              </a:buClr>
            </a:pPr>
            <a:r>
              <a:rPr lang="ru-RU" sz="2200" b="1" dirty="0">
                <a:solidFill>
                  <a:prstClr val="white"/>
                </a:solidFill>
              </a:rPr>
              <a:t>Дополнительные добровольческие социальные услуги в государственных/муниципальных учреждениях социального обслуживания </a:t>
            </a:r>
            <a:r>
              <a:rPr lang="ru-RU" sz="2200" b="1" dirty="0" smtClean="0">
                <a:solidFill>
                  <a:prstClr val="white"/>
                </a:solidFill>
              </a:rPr>
              <a:t>населения;</a:t>
            </a:r>
          </a:p>
          <a:p>
            <a:pPr lvl="0"/>
            <a:r>
              <a:rPr lang="ru-RU" sz="2200" b="1" dirty="0">
                <a:solidFill>
                  <a:prstClr val="white"/>
                </a:solidFill>
              </a:rPr>
              <a:t>Пути и способы развития новых добровольческих услуг в государственных/муниципальных учреждениях социального обслуживания </a:t>
            </a:r>
            <a:r>
              <a:rPr lang="ru-RU" sz="2200" b="1" dirty="0" smtClean="0">
                <a:solidFill>
                  <a:prstClr val="white"/>
                </a:solidFill>
              </a:rPr>
              <a:t>населения.</a:t>
            </a:r>
            <a:endParaRPr lang="ru-RU" sz="2200" b="1" dirty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C000"/>
                </a:solidFill>
              </a:rPr>
              <a:t>Всего в 4 тематических модулях:  8 лекций, дополнительные информационные ресурсы, 2 вебинара, 3 самостоятельные работы и итоговая практическая работа слушателей «Точки роста».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0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908" y="328246"/>
            <a:ext cx="8639907" cy="1233489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П</a:t>
            </a:r>
            <a:r>
              <a:rPr lang="ru-RU" sz="3200" b="1" dirty="0" smtClean="0">
                <a:solidFill>
                  <a:schemeClr val="bg1"/>
                </a:solidFill>
              </a:rPr>
              <a:t>роект </a:t>
            </a:r>
            <a:r>
              <a:rPr lang="ru-RU" sz="3200" b="1" dirty="0" smtClean="0">
                <a:solidFill>
                  <a:srgbClr val="FFFF66"/>
                </a:solidFill>
              </a:rPr>
              <a:t>«Вектор добровольчества </a:t>
            </a:r>
            <a:br>
              <a:rPr lang="ru-RU" sz="3200" b="1" dirty="0" smtClean="0">
                <a:solidFill>
                  <a:srgbClr val="FFFF66"/>
                </a:solidFill>
              </a:rPr>
            </a:br>
            <a:r>
              <a:rPr lang="ru-RU" sz="3200" b="1" dirty="0" smtClean="0">
                <a:solidFill>
                  <a:srgbClr val="FFFF66"/>
                </a:solidFill>
              </a:rPr>
              <a:t>– от поддержки к сотрудничеству»</a:t>
            </a:r>
            <a:endParaRPr lang="ru-RU" sz="3200" b="1" dirty="0">
              <a:solidFill>
                <a:srgbClr val="FFFF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123" y="2004646"/>
            <a:ext cx="8839200" cy="4314092"/>
          </a:xfr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sz="10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Проект реализован в период с ноября 2018 г. по ноябрь 2019 г. </a:t>
            </a:r>
            <a:r>
              <a:rPr lang="ru-RU" b="1" dirty="0">
                <a:solidFill>
                  <a:srgbClr val="002060"/>
                </a:solidFill>
              </a:rPr>
              <a:t>при поддержке Фонда президентских грантов </a:t>
            </a:r>
            <a:r>
              <a:rPr lang="ru-RU" b="1" dirty="0" smtClean="0">
                <a:solidFill>
                  <a:srgbClr val="002060"/>
                </a:solidFill>
              </a:rPr>
              <a:t>                                                    </a:t>
            </a:r>
            <a:r>
              <a:rPr lang="ru-RU" sz="2400" b="1" dirty="0" smtClean="0">
                <a:solidFill>
                  <a:srgbClr val="002060"/>
                </a:solidFill>
              </a:rPr>
              <a:t>и </a:t>
            </a:r>
            <a:r>
              <a:rPr lang="ru-RU" sz="2400" b="1" dirty="0">
                <a:solidFill>
                  <a:srgbClr val="002060"/>
                </a:solidFill>
              </a:rPr>
              <a:t>консолидации ресурсов партнеров в четырех регионах РФ: </a:t>
            </a:r>
            <a:r>
              <a:rPr lang="ru-RU" sz="2400" b="1" dirty="0" smtClean="0">
                <a:solidFill>
                  <a:srgbClr val="002060"/>
                </a:solidFill>
              </a:rPr>
              <a:t>Санкт-Петербург</a:t>
            </a:r>
            <a:r>
              <a:rPr lang="ru-RU" sz="2400" b="1" dirty="0">
                <a:solidFill>
                  <a:srgbClr val="002060"/>
                </a:solidFill>
              </a:rPr>
              <a:t>, Республика Крым, </a:t>
            </a:r>
            <a:r>
              <a:rPr lang="ru-RU" sz="2400" b="1" dirty="0" smtClean="0">
                <a:solidFill>
                  <a:srgbClr val="002060"/>
                </a:solidFill>
              </a:rPr>
              <a:t>Республика </a:t>
            </a:r>
            <a:r>
              <a:rPr lang="ru-RU" sz="2400" b="1" dirty="0">
                <a:solidFill>
                  <a:srgbClr val="002060"/>
                </a:solidFill>
              </a:rPr>
              <a:t>Карелия, Калининградская </a:t>
            </a:r>
            <a:r>
              <a:rPr lang="ru-RU" sz="2400" b="1" dirty="0" smtClean="0">
                <a:solidFill>
                  <a:srgbClr val="002060"/>
                </a:solidFill>
              </a:rPr>
              <a:t>область</a:t>
            </a:r>
          </a:p>
          <a:p>
            <a:pPr marL="0" indent="0">
              <a:buNone/>
            </a:pPr>
            <a:endParaRPr lang="ru-RU" sz="10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>Полная фактологическая, аналитическая и методическая                             информация о проекте и ходе его реализации </a:t>
            </a:r>
            <a:r>
              <a:rPr lang="ru-RU" sz="2600" b="1" dirty="0">
                <a:solidFill>
                  <a:srgbClr val="C00000"/>
                </a:solidFill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</a:rPr>
              <a:t>                                    размещена на странице: </a:t>
            </a:r>
            <a:r>
              <a:rPr lang="en-US" b="1" dirty="0">
                <a:solidFill>
                  <a:schemeClr val="bg1"/>
                </a:solidFill>
                <a:hlinkClick r:id="rId2"/>
              </a:rPr>
              <a:t>http://kdobru.ru/info/program/vdps</a:t>
            </a:r>
            <a:r>
              <a:rPr lang="en-US" b="1" dirty="0" smtClean="0">
                <a:solidFill>
                  <a:schemeClr val="bg1"/>
                </a:solidFill>
                <a:hlinkClick r:id="rId2"/>
              </a:rPr>
              <a:t>/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Невский Ангел</a:t>
            </a:r>
            <a:endParaRPr lang="en-US" dirty="0"/>
          </a:p>
        </p:txBody>
      </p:sp>
      <p:pic>
        <p:nvPicPr>
          <p:cNvPr id="6" name="Рисунок 5" descr="C:\Users\Светлана\Desktop\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876" y="328246"/>
            <a:ext cx="2051538" cy="10433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143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23741"/>
            <a:ext cx="7886700" cy="91268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FF66"/>
                </a:solidFill>
              </a:rPr>
              <a:t>Продукты Проекта и созданные ресурсы, которые можно использовать и тиражировать </a:t>
            </a:r>
            <a:r>
              <a:rPr lang="ru-RU" sz="2800" b="1" dirty="0" smtClean="0">
                <a:solidFill>
                  <a:srgbClr val="FFFF66"/>
                </a:solidFill>
              </a:rPr>
              <a:t>(3)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908" y="1477108"/>
            <a:ext cx="8651630" cy="494713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lvl="0"/>
            <a:r>
              <a:rPr lang="ru-RU" sz="2200" b="1" dirty="0">
                <a:solidFill>
                  <a:srgbClr val="002060"/>
                </a:solidFill>
              </a:rPr>
              <a:t>К</a:t>
            </a:r>
            <a:r>
              <a:rPr lang="ru-RU" sz="2200" b="1" dirty="0" smtClean="0">
                <a:solidFill>
                  <a:srgbClr val="002060"/>
                </a:solidFill>
              </a:rPr>
              <a:t>омплекс </a:t>
            </a:r>
            <a:r>
              <a:rPr lang="ru-RU" sz="2200" b="1" dirty="0" smtClean="0">
                <a:solidFill>
                  <a:srgbClr val="002060"/>
                </a:solidFill>
              </a:rPr>
              <a:t>аналитических (24 шт.) и методических (22 шт.) материалов, характеризующих </a:t>
            </a:r>
            <a:r>
              <a:rPr lang="ru-RU" sz="2200" b="1" dirty="0" smtClean="0">
                <a:solidFill>
                  <a:srgbClr val="002060"/>
                </a:solidFill>
              </a:rPr>
              <a:t> ход </a:t>
            </a:r>
            <a:r>
              <a:rPr lang="ru-RU" sz="2200" b="1" dirty="0" smtClean="0">
                <a:solidFill>
                  <a:srgbClr val="002060"/>
                </a:solidFill>
              </a:rPr>
              <a:t>реализации Проекта (в </a:t>
            </a:r>
            <a:r>
              <a:rPr lang="ru-RU" sz="2200" b="1" dirty="0" smtClean="0">
                <a:solidFill>
                  <a:srgbClr val="002060"/>
                </a:solidFill>
              </a:rPr>
              <a:t>т.ч</a:t>
            </a:r>
            <a:r>
              <a:rPr lang="ru-RU" sz="2200" b="1" dirty="0">
                <a:solidFill>
                  <a:srgbClr val="002060"/>
                </a:solidFill>
              </a:rPr>
              <a:t>., </a:t>
            </a:r>
            <a:r>
              <a:rPr lang="ru-RU" sz="2200" b="1" dirty="0" smtClean="0">
                <a:solidFill>
                  <a:srgbClr val="002060"/>
                </a:solidFill>
              </a:rPr>
              <a:t>алгоритмы, формы </a:t>
            </a:r>
            <a:r>
              <a:rPr lang="ru-RU" sz="2200" b="1" dirty="0">
                <a:solidFill>
                  <a:srgbClr val="002060"/>
                </a:solidFill>
              </a:rPr>
              <a:t>документации, </a:t>
            </a:r>
            <a:r>
              <a:rPr lang="ru-RU" sz="2200" b="1" dirty="0" smtClean="0">
                <a:solidFill>
                  <a:srgbClr val="002060"/>
                </a:solidFill>
              </a:rPr>
              <a:t>бланки, обеспечивающие </a:t>
            </a:r>
            <a:r>
              <a:rPr lang="ru-RU" sz="2200" b="1" dirty="0" smtClean="0">
                <a:solidFill>
                  <a:srgbClr val="002060"/>
                </a:solidFill>
              </a:rPr>
              <a:t>процесс </a:t>
            </a:r>
            <a:r>
              <a:rPr lang="ru-RU" sz="2200" b="1" dirty="0" smtClean="0">
                <a:solidFill>
                  <a:srgbClr val="002060"/>
                </a:solidFill>
              </a:rPr>
              <a:t>практического внедрения </a:t>
            </a:r>
            <a:r>
              <a:rPr lang="ru-RU" sz="2200" b="1" dirty="0" smtClean="0">
                <a:solidFill>
                  <a:srgbClr val="002060"/>
                </a:solidFill>
              </a:rPr>
              <a:t>технологий и содействующие </a:t>
            </a:r>
            <a:r>
              <a:rPr lang="ru-RU" sz="2200" b="1" dirty="0" smtClean="0">
                <a:solidFill>
                  <a:srgbClr val="002060"/>
                </a:solidFill>
              </a:rPr>
              <a:t>организации добровольческих социальных </a:t>
            </a:r>
            <a:r>
              <a:rPr lang="ru-RU" sz="2200" b="1" dirty="0" smtClean="0">
                <a:solidFill>
                  <a:srgbClr val="002060"/>
                </a:solidFill>
              </a:rPr>
              <a:t>услуг). </a:t>
            </a:r>
            <a:r>
              <a:rPr lang="ru-RU" sz="2200" b="1" dirty="0" smtClean="0">
                <a:solidFill>
                  <a:srgbClr val="002060"/>
                </a:solidFill>
              </a:rPr>
              <a:t>Материалы размещены в свободном  доступе </a:t>
            </a:r>
            <a:r>
              <a:rPr lang="ru-RU" sz="2200" b="1" dirty="0" smtClean="0">
                <a:solidFill>
                  <a:srgbClr val="002060"/>
                </a:solidFill>
                <a:hlinkClick r:id="rId2"/>
              </a:rPr>
              <a:t>на странице Проекта</a:t>
            </a:r>
            <a:r>
              <a:rPr lang="ru-RU" sz="2200" b="1" dirty="0" smtClean="0">
                <a:solidFill>
                  <a:srgbClr val="002060"/>
                </a:solidFill>
              </a:rPr>
              <a:t>.</a:t>
            </a:r>
          </a:p>
          <a:p>
            <a:pPr lvl="0"/>
            <a:r>
              <a:rPr lang="ru-RU" sz="2200" b="1" dirty="0" smtClean="0">
                <a:solidFill>
                  <a:srgbClr val="002060"/>
                </a:solidFill>
              </a:rPr>
              <a:t>Разработанное </a:t>
            </a:r>
            <a:r>
              <a:rPr lang="ru-RU" sz="2200" b="1" dirty="0" smtClean="0">
                <a:solidFill>
                  <a:srgbClr val="002060"/>
                </a:solidFill>
                <a:hlinkClick r:id="rId3"/>
              </a:rPr>
              <a:t>практико-ориентированное </a:t>
            </a:r>
            <a:r>
              <a:rPr lang="ru-RU" sz="2200" b="1" dirty="0" smtClean="0">
                <a:solidFill>
                  <a:srgbClr val="002060"/>
                </a:solidFill>
                <a:hlinkClick r:id="rId3"/>
              </a:rPr>
              <a:t>методическое пособие </a:t>
            </a:r>
            <a:r>
              <a:rPr lang="ru-RU" sz="2200" b="1" dirty="0" smtClean="0">
                <a:solidFill>
                  <a:srgbClr val="002060"/>
                </a:solidFill>
              </a:rPr>
              <a:t>в электронном </a:t>
            </a:r>
            <a:r>
              <a:rPr lang="ru-RU" sz="2200" b="1" dirty="0">
                <a:solidFill>
                  <a:srgbClr val="002060"/>
                </a:solidFill>
              </a:rPr>
              <a:t>виде «</a:t>
            </a:r>
            <a:r>
              <a:rPr lang="ru-RU" sz="2200" b="1" dirty="0" smtClean="0">
                <a:solidFill>
                  <a:srgbClr val="002060"/>
                </a:solidFill>
              </a:rPr>
              <a:t>Привлечение добровольцев: инновационные </a:t>
            </a:r>
            <a:r>
              <a:rPr lang="ru-RU" sz="2200" b="1" dirty="0">
                <a:solidFill>
                  <a:srgbClr val="002060"/>
                </a:solidFill>
              </a:rPr>
              <a:t>технологии и </a:t>
            </a:r>
            <a:r>
              <a:rPr lang="ru-RU" sz="2200" b="1" dirty="0" smtClean="0">
                <a:solidFill>
                  <a:srgbClr val="002060"/>
                </a:solidFill>
              </a:rPr>
              <a:t>алгоритмы организации </a:t>
            </a:r>
            <a:r>
              <a:rPr lang="ru-RU" sz="2200" b="1" dirty="0">
                <a:solidFill>
                  <a:srgbClr val="002060"/>
                </a:solidFill>
              </a:rPr>
              <a:t>добровольческой (волонтерской) </a:t>
            </a:r>
            <a:r>
              <a:rPr lang="ru-RU" sz="2200" b="1" dirty="0" smtClean="0">
                <a:solidFill>
                  <a:srgbClr val="002060"/>
                </a:solidFill>
              </a:rPr>
              <a:t>деятельности для </a:t>
            </a:r>
            <a:r>
              <a:rPr lang="ru-RU" sz="2200" b="1" dirty="0">
                <a:solidFill>
                  <a:srgbClr val="002060"/>
                </a:solidFill>
              </a:rPr>
              <a:t>развития добровольческих социальных </a:t>
            </a:r>
            <a:r>
              <a:rPr lang="ru-RU" sz="2200" b="1" dirty="0" smtClean="0">
                <a:solidFill>
                  <a:srgbClr val="002060"/>
                </a:solidFill>
              </a:rPr>
              <a:t>услуг в </a:t>
            </a:r>
            <a:r>
              <a:rPr lang="ru-RU" sz="2200" b="1" dirty="0">
                <a:solidFill>
                  <a:srgbClr val="002060"/>
                </a:solidFill>
              </a:rPr>
              <a:t>социально ориентированных некоммерческих </a:t>
            </a:r>
            <a:r>
              <a:rPr lang="ru-RU" sz="2200" b="1" dirty="0" smtClean="0">
                <a:solidFill>
                  <a:srgbClr val="002060"/>
                </a:solidFill>
              </a:rPr>
              <a:t>организациях и </a:t>
            </a:r>
            <a:r>
              <a:rPr lang="ru-RU" sz="2200" b="1" dirty="0">
                <a:solidFill>
                  <a:srgbClr val="002060"/>
                </a:solidFill>
              </a:rPr>
              <a:t>в государственных/муниципальных учреждениях </a:t>
            </a:r>
            <a:r>
              <a:rPr lang="ru-RU" sz="2200" b="1" dirty="0" smtClean="0">
                <a:solidFill>
                  <a:srgbClr val="002060"/>
                </a:solidFill>
              </a:rPr>
              <a:t>социального обслуживания населения». </a:t>
            </a:r>
          </a:p>
          <a:p>
            <a:pPr lvl="0"/>
            <a:r>
              <a:rPr lang="ru-RU" sz="2200" b="1" dirty="0" smtClean="0">
                <a:solidFill>
                  <a:srgbClr val="002060"/>
                </a:solidFill>
              </a:rPr>
              <a:t>Полученные от участников </a:t>
            </a:r>
            <a:r>
              <a:rPr lang="ru-RU" sz="2200" b="1" dirty="0">
                <a:solidFill>
                  <a:srgbClr val="002060"/>
                </a:solidFill>
                <a:hlinkClick r:id="rId4"/>
              </a:rPr>
              <a:t>рекомендации для региональных органов власти </a:t>
            </a:r>
            <a:r>
              <a:rPr lang="ru-RU" sz="2200" b="1" dirty="0">
                <a:solidFill>
                  <a:srgbClr val="002060"/>
                </a:solidFill>
              </a:rPr>
              <a:t>от участников Проекта в целевых </a:t>
            </a:r>
            <a:r>
              <a:rPr lang="ru-RU" sz="2200" b="1" dirty="0" smtClean="0">
                <a:solidFill>
                  <a:srgbClr val="002060"/>
                </a:solidFill>
              </a:rPr>
              <a:t>регионах. </a:t>
            </a:r>
          </a:p>
          <a:p>
            <a:pPr lvl="0"/>
            <a:r>
              <a:rPr lang="ru-RU" sz="2200" b="1" dirty="0" smtClean="0">
                <a:solidFill>
                  <a:srgbClr val="002060"/>
                </a:solidFill>
              </a:rPr>
              <a:t>Сообщество специалистов и </a:t>
            </a:r>
            <a:r>
              <a:rPr lang="ru-RU" sz="2200" b="1" dirty="0" smtClean="0">
                <a:solidFill>
                  <a:srgbClr val="002060"/>
                </a:solidFill>
                <a:hlinkClick r:id="rId5"/>
              </a:rPr>
              <a:t>план </a:t>
            </a:r>
            <a:r>
              <a:rPr lang="ru-RU" sz="2200" b="1" dirty="0" smtClean="0">
                <a:solidFill>
                  <a:srgbClr val="002060"/>
                </a:solidFill>
                <a:hlinkClick r:id="rId5"/>
              </a:rPr>
              <a:t>действий участников сообщества</a:t>
            </a:r>
            <a:r>
              <a:rPr lang="ru-RU" sz="2200" b="1" dirty="0" smtClean="0">
                <a:solidFill>
                  <a:srgbClr val="002060"/>
                </a:solidFill>
              </a:rPr>
              <a:t>.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9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98" y="410308"/>
            <a:ext cx="8569569" cy="98473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FF66"/>
                </a:solidFill>
              </a:rPr>
              <a:t>Продукты Проекта и созданные ресурсы, которые можно использовать и тиражировать </a:t>
            </a:r>
            <a:r>
              <a:rPr lang="ru-RU" sz="2800" b="1" dirty="0" smtClean="0">
                <a:solidFill>
                  <a:srgbClr val="FFFF66"/>
                </a:solidFill>
              </a:rPr>
              <a:t>(4)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59043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NewRomanPSMT"/>
              </a:rPr>
              <a:t>Дополнительно к </a:t>
            </a:r>
            <a:r>
              <a:rPr lang="ru-RU" sz="2000" b="1" dirty="0" smtClean="0">
                <a:solidFill>
                  <a:schemeClr val="bg1"/>
                </a:solidFill>
                <a:latin typeface="TimesNewRomanPSMT"/>
              </a:rPr>
              <a:t>перечисленному, в Республике </a:t>
            </a:r>
            <a:r>
              <a:rPr lang="ru-RU" sz="2000" b="1" dirty="0">
                <a:solidFill>
                  <a:schemeClr val="bg1"/>
                </a:solidFill>
                <a:latin typeface="TimesNewRomanPSMT"/>
              </a:rPr>
              <a:t>Карелия региональная организация-акселератор - Государственное бюджетное учреждение Республики Карелия «Карельский ресурсный центр развития социальных технологий</a:t>
            </a:r>
            <a:r>
              <a:rPr lang="ru-RU" sz="2000" b="1" dirty="0" smtClean="0">
                <a:solidFill>
                  <a:schemeClr val="bg1"/>
                </a:solidFill>
                <a:latin typeface="TimesNewRomanPSMT"/>
              </a:rPr>
              <a:t>» разработала </a:t>
            </a:r>
            <a:r>
              <a:rPr lang="ru-RU" sz="2000" b="1" dirty="0">
                <a:solidFill>
                  <a:schemeClr val="bg1"/>
                </a:solidFill>
                <a:latin typeface="TimesNewRomanPSMT"/>
              </a:rPr>
              <a:t>проекты распорядительной документации </a:t>
            </a:r>
            <a:r>
              <a:rPr lang="ru-RU" sz="2000" b="1" dirty="0" smtClean="0">
                <a:solidFill>
                  <a:schemeClr val="bg1"/>
                </a:solidFill>
                <a:latin typeface="TimesNewRomanPSMT"/>
              </a:rPr>
              <a:t>по вопросам организации добровольческой деятельности на базе учреждений социального обслуживания населения для </a:t>
            </a:r>
            <a:r>
              <a:rPr lang="ru-RU" sz="2000" b="1" dirty="0">
                <a:solidFill>
                  <a:schemeClr val="bg1"/>
                </a:solidFill>
                <a:latin typeface="TimesNewRomanPSMT"/>
              </a:rPr>
              <a:t>Министерства социальной защиты Республики </a:t>
            </a:r>
            <a:r>
              <a:rPr lang="ru-RU" sz="2000" b="1" dirty="0" smtClean="0">
                <a:solidFill>
                  <a:schemeClr val="bg1"/>
                </a:solidFill>
                <a:latin typeface="TimesNewRomanPSMT"/>
              </a:rPr>
              <a:t>Карелия в целях </a:t>
            </a:r>
            <a:r>
              <a:rPr lang="ru-RU" sz="2000" b="1" dirty="0">
                <a:solidFill>
                  <a:schemeClr val="bg1"/>
                </a:solidFill>
                <a:latin typeface="TimesNewRomanPSMT"/>
              </a:rPr>
              <a:t>содействия распространению этой деятельности в </a:t>
            </a:r>
            <a:r>
              <a:rPr lang="ru-RU" sz="2000" b="1" dirty="0" smtClean="0">
                <a:solidFill>
                  <a:schemeClr val="bg1"/>
                </a:solidFill>
                <a:latin typeface="TimesNewRomanPSMT"/>
              </a:rPr>
              <a:t>регионе.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8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077" y="445479"/>
            <a:ext cx="8616461" cy="71510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66"/>
                </a:solidFill>
              </a:rPr>
              <a:t>Оценка результатов Проекта, в т.ч. подтверждение достигнутого социального эффекта</a:t>
            </a:r>
            <a:endParaRPr lang="ru-RU" sz="2800" b="1" dirty="0">
              <a:solidFill>
                <a:srgbClr val="FFFF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123" y="1582614"/>
            <a:ext cx="8768862" cy="473612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FFC000"/>
                </a:solidFill>
              </a:rPr>
              <a:t>Результаты </a:t>
            </a:r>
            <a:r>
              <a:rPr lang="ru-RU" sz="2400" b="1" dirty="0" smtClean="0">
                <a:solidFill>
                  <a:srgbClr val="FFC000"/>
                </a:solidFill>
              </a:rPr>
              <a:t>Проекта </a:t>
            </a:r>
            <a:r>
              <a:rPr lang="ru-RU" sz="2400" b="1" dirty="0">
                <a:solidFill>
                  <a:srgbClr val="FFC000"/>
                </a:solidFill>
              </a:rPr>
              <a:t>в целом соответствуют критериям устойчивости, </a:t>
            </a:r>
            <a:r>
              <a:rPr lang="ru-RU" sz="2400" b="1" dirty="0" smtClean="0">
                <a:solidFill>
                  <a:srgbClr val="FFC000"/>
                </a:solidFill>
              </a:rPr>
              <a:t>эффективности, цели Проекта </a:t>
            </a:r>
            <a:r>
              <a:rPr lang="ru-RU" sz="2400" b="1" dirty="0">
                <a:solidFill>
                  <a:srgbClr val="FFC000"/>
                </a:solidFill>
              </a:rPr>
              <a:t>и возможности распространения результатов. </a:t>
            </a:r>
            <a:endParaRPr lang="ru-RU" sz="2400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ru-RU" sz="1100" b="1" dirty="0" smtClean="0">
              <a:solidFill>
                <a:srgbClr val="FFFF6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b="1" dirty="0" smtClean="0">
                <a:solidFill>
                  <a:srgbClr val="FFC000"/>
                </a:solidFill>
              </a:rPr>
              <a:t>Устойчивость </a:t>
            </a:r>
            <a:r>
              <a:rPr lang="ru-RU" sz="2200" b="1" dirty="0" smtClean="0">
                <a:solidFill>
                  <a:schemeClr val="bg1"/>
                </a:solidFill>
              </a:rPr>
              <a:t>подтверждена </a:t>
            </a:r>
            <a:r>
              <a:rPr lang="ru-RU" sz="2200" dirty="0">
                <a:solidFill>
                  <a:schemeClr val="bg1"/>
                </a:solidFill>
              </a:rPr>
              <a:t>обратной связью </a:t>
            </a:r>
            <a:r>
              <a:rPr lang="ru-RU" sz="2200" dirty="0" smtClean="0">
                <a:solidFill>
                  <a:schemeClr val="bg1"/>
                </a:solidFill>
              </a:rPr>
              <a:t>от участников </a:t>
            </a:r>
            <a:r>
              <a:rPr lang="ru-RU" sz="2200" dirty="0">
                <a:solidFill>
                  <a:schemeClr val="bg1"/>
                </a:solidFill>
              </a:rPr>
              <a:t>П</a:t>
            </a:r>
            <a:r>
              <a:rPr lang="ru-RU" sz="2200" dirty="0" smtClean="0">
                <a:solidFill>
                  <a:schemeClr val="bg1"/>
                </a:solidFill>
              </a:rPr>
              <a:t>роекта</a:t>
            </a:r>
            <a:r>
              <a:rPr lang="ru-RU" sz="2200" dirty="0">
                <a:solidFill>
                  <a:schemeClr val="bg1"/>
                </a:solidFill>
              </a:rPr>
              <a:t>, подтверждающих продолжение деятельности </a:t>
            </a:r>
            <a:r>
              <a:rPr lang="ru-RU" sz="2200" dirty="0" smtClean="0">
                <a:solidFill>
                  <a:schemeClr val="bg1"/>
                </a:solidFill>
              </a:rPr>
              <a:t>направленной на развитие </a:t>
            </a:r>
            <a:r>
              <a:rPr lang="ru-RU" sz="2200" dirty="0">
                <a:solidFill>
                  <a:schemeClr val="bg1"/>
                </a:solidFill>
              </a:rPr>
              <a:t>добровольческих социальных </a:t>
            </a:r>
            <a:r>
              <a:rPr lang="ru-RU" sz="2200" dirty="0" smtClean="0">
                <a:solidFill>
                  <a:schemeClr val="bg1"/>
                </a:solidFill>
              </a:rPr>
              <a:t>услуг, их </a:t>
            </a:r>
            <a:r>
              <a:rPr lang="ru-RU" sz="2200" dirty="0">
                <a:solidFill>
                  <a:schemeClr val="bg1"/>
                </a:solidFill>
              </a:rPr>
              <a:t>интересом продолжения получения методической поддержки как по линии специалистов команды </a:t>
            </a:r>
            <a:r>
              <a:rPr lang="ru-RU" sz="2200" dirty="0" smtClean="0">
                <a:solidFill>
                  <a:schemeClr val="bg1"/>
                </a:solidFill>
              </a:rPr>
              <a:t>Проекта</a:t>
            </a:r>
            <a:r>
              <a:rPr lang="ru-RU" sz="2200" dirty="0">
                <a:solidFill>
                  <a:schemeClr val="bg1"/>
                </a:solidFill>
              </a:rPr>
              <a:t>, так и по линиям взаимодействия </a:t>
            </a:r>
            <a:r>
              <a:rPr lang="ru-RU" sz="2200" dirty="0" smtClean="0">
                <a:solidFill>
                  <a:schemeClr val="bg1"/>
                </a:solidFill>
              </a:rPr>
              <a:t>в сообществе </a:t>
            </a:r>
            <a:r>
              <a:rPr lang="ru-RU" sz="2200" dirty="0">
                <a:solidFill>
                  <a:schemeClr val="bg1"/>
                </a:solidFill>
              </a:rPr>
              <a:t>специалистов (в т.ч. в соответствии с выработанным планом работы сообщества) на технической базе дистанционной среды "</a:t>
            </a:r>
            <a:r>
              <a:rPr lang="ru-RU" sz="2200" dirty="0" smtClean="0">
                <a:solidFill>
                  <a:schemeClr val="bg1"/>
                </a:solidFill>
              </a:rPr>
              <a:t>Действуем вместе</a:t>
            </a:r>
            <a:r>
              <a:rPr lang="ru-RU" sz="2200" dirty="0">
                <a:solidFill>
                  <a:schemeClr val="bg1"/>
                </a:solidFill>
              </a:rPr>
              <a:t>" и </a:t>
            </a:r>
            <a:r>
              <a:rPr lang="ru-RU" sz="2200" dirty="0" smtClean="0">
                <a:solidFill>
                  <a:schemeClr val="bg1"/>
                </a:solidFill>
              </a:rPr>
              <a:t>на основе взаимодействия </a:t>
            </a:r>
            <a:r>
              <a:rPr lang="ru-RU" sz="2200" dirty="0">
                <a:solidFill>
                  <a:schemeClr val="bg1"/>
                </a:solidFill>
              </a:rPr>
              <a:t>с региональными организациями-акселераторами. </a:t>
            </a:r>
            <a:r>
              <a:rPr lang="ru-RU" sz="2200" dirty="0" smtClean="0">
                <a:solidFill>
                  <a:schemeClr val="bg1"/>
                </a:solidFill>
              </a:rPr>
              <a:t>Для </a:t>
            </a:r>
            <a:r>
              <a:rPr lang="ru-RU" sz="2200" dirty="0">
                <a:solidFill>
                  <a:schemeClr val="bg1"/>
                </a:solidFill>
              </a:rPr>
              <a:t>деятельности </a:t>
            </a:r>
            <a:r>
              <a:rPr lang="ru-RU" sz="2200" dirty="0" smtClean="0">
                <a:solidFill>
                  <a:schemeClr val="bg1"/>
                </a:solidFill>
              </a:rPr>
              <a:t>организаций-акселераторов </a:t>
            </a:r>
            <a:r>
              <a:rPr lang="ru-RU" sz="2200" dirty="0">
                <a:solidFill>
                  <a:schemeClr val="bg1"/>
                </a:solidFill>
              </a:rPr>
              <a:t>П</a:t>
            </a:r>
            <a:r>
              <a:rPr lang="ru-RU" sz="2200" dirty="0" smtClean="0">
                <a:solidFill>
                  <a:schemeClr val="bg1"/>
                </a:solidFill>
              </a:rPr>
              <a:t>роектом </a:t>
            </a:r>
            <a:r>
              <a:rPr lang="ru-RU" sz="2200" dirty="0">
                <a:solidFill>
                  <a:schemeClr val="bg1"/>
                </a:solidFill>
              </a:rPr>
              <a:t>предоставлена </a:t>
            </a:r>
            <a:r>
              <a:rPr lang="ru-RU" sz="2200" dirty="0" smtClean="0">
                <a:solidFill>
                  <a:schemeClr val="bg1"/>
                </a:solidFill>
              </a:rPr>
              <a:t>широкая методическая </a:t>
            </a:r>
            <a:r>
              <a:rPr lang="ru-RU" sz="2200" dirty="0">
                <a:solidFill>
                  <a:schemeClr val="bg1"/>
                </a:solidFill>
              </a:rPr>
              <a:t>база, основанная на материалах дистанционных курсов обучения. </a:t>
            </a:r>
            <a:endParaRPr lang="ru-RU" sz="22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b="1" dirty="0" smtClean="0">
                <a:solidFill>
                  <a:srgbClr val="FFC000"/>
                </a:solidFill>
              </a:rPr>
              <a:t>Эффективность </a:t>
            </a:r>
            <a:r>
              <a:rPr lang="ru-RU" sz="2200" b="1" dirty="0">
                <a:solidFill>
                  <a:schemeClr val="bg1"/>
                </a:solidFill>
              </a:rPr>
              <a:t>использованных подходов и методов </a:t>
            </a:r>
            <a:r>
              <a:rPr lang="ru-RU" sz="2200" b="1" dirty="0" smtClean="0">
                <a:solidFill>
                  <a:schemeClr val="bg1"/>
                </a:solidFill>
              </a:rPr>
              <a:t>подтверждается </a:t>
            </a:r>
            <a:r>
              <a:rPr lang="ru-RU" sz="2200" dirty="0" smtClean="0">
                <a:solidFill>
                  <a:schemeClr val="bg1"/>
                </a:solidFill>
              </a:rPr>
              <a:t>полученными </a:t>
            </a:r>
            <a:r>
              <a:rPr lang="ru-RU" sz="2200" dirty="0">
                <a:solidFill>
                  <a:schemeClr val="bg1"/>
                </a:solidFill>
              </a:rPr>
              <a:t>в краткий период внедренческой деятельности количественными и качественными результатами. Несмотря на то, что не все </a:t>
            </a:r>
            <a:r>
              <a:rPr lang="ru-RU" sz="2200" dirty="0" smtClean="0">
                <a:solidFill>
                  <a:schemeClr val="bg1"/>
                </a:solidFill>
              </a:rPr>
              <a:t>организации-участники </a:t>
            </a:r>
            <a:r>
              <a:rPr lang="ru-RU" sz="2200" dirty="0">
                <a:solidFill>
                  <a:schemeClr val="bg1"/>
                </a:solidFill>
              </a:rPr>
              <a:t>П</a:t>
            </a:r>
            <a:r>
              <a:rPr lang="ru-RU" sz="2200" dirty="0" smtClean="0">
                <a:solidFill>
                  <a:schemeClr val="bg1"/>
                </a:solidFill>
              </a:rPr>
              <a:t>роекта </a:t>
            </a:r>
            <a:r>
              <a:rPr lang="ru-RU" sz="2200" dirty="0">
                <a:solidFill>
                  <a:schemeClr val="bg1"/>
                </a:solidFill>
              </a:rPr>
              <a:t>предоставили обратную связь, факт </a:t>
            </a:r>
            <a:r>
              <a:rPr lang="ru-RU" sz="2200" dirty="0" smtClean="0">
                <a:solidFill>
                  <a:schemeClr val="bg1"/>
                </a:solidFill>
              </a:rPr>
              <a:t>достигнутых количественных </a:t>
            </a:r>
            <a:r>
              <a:rPr lang="ru-RU" sz="2200" dirty="0">
                <a:solidFill>
                  <a:schemeClr val="bg1"/>
                </a:solidFill>
              </a:rPr>
              <a:t>результатов превосходит план.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7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246" y="633047"/>
            <a:ext cx="8593015" cy="57091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3.   </a:t>
            </a:r>
            <a:r>
              <a:rPr lang="ru-RU" sz="2000" b="1" dirty="0" smtClean="0">
                <a:solidFill>
                  <a:srgbClr val="FFC000"/>
                </a:solidFill>
              </a:rPr>
              <a:t>Возможность </a:t>
            </a:r>
            <a:r>
              <a:rPr lang="ru-RU" sz="2000" b="1" dirty="0">
                <a:solidFill>
                  <a:srgbClr val="FFC000"/>
                </a:solidFill>
              </a:rPr>
              <a:t>распространения </a:t>
            </a:r>
            <a:r>
              <a:rPr lang="ru-RU" sz="2000" b="1" dirty="0" smtClean="0">
                <a:solidFill>
                  <a:srgbClr val="FFC000"/>
                </a:solidFill>
              </a:rPr>
              <a:t>результатов </a:t>
            </a:r>
            <a:r>
              <a:rPr lang="ru-RU" sz="2000" b="1" dirty="0" smtClean="0">
                <a:solidFill>
                  <a:schemeClr val="bg1"/>
                </a:solidFill>
              </a:rPr>
              <a:t>обеспечена </a:t>
            </a:r>
            <a:r>
              <a:rPr lang="ru-RU" sz="2000" dirty="0">
                <a:solidFill>
                  <a:schemeClr val="bg1"/>
                </a:solidFill>
              </a:rPr>
              <a:t>широким распространением информации о </a:t>
            </a:r>
            <a:r>
              <a:rPr lang="ru-RU" sz="2000" dirty="0" smtClean="0">
                <a:solidFill>
                  <a:schemeClr val="bg1"/>
                </a:solidFill>
              </a:rPr>
              <a:t>Проекте </a:t>
            </a:r>
            <a:r>
              <a:rPr lang="ru-RU" sz="2000" dirty="0">
                <a:solidFill>
                  <a:schemeClr val="bg1"/>
                </a:solidFill>
              </a:rPr>
              <a:t>в целом, широким распространением его методической базы, присоединением в </a:t>
            </a:r>
            <a:r>
              <a:rPr lang="ru-RU" sz="2000" dirty="0" smtClean="0">
                <a:solidFill>
                  <a:schemeClr val="bg1"/>
                </a:solidFill>
              </a:rPr>
              <a:t>ходе Проекта </a:t>
            </a:r>
            <a:r>
              <a:rPr lang="ru-RU" sz="2000" dirty="0">
                <a:solidFill>
                  <a:schemeClr val="bg1"/>
                </a:solidFill>
              </a:rPr>
              <a:t>новых участников, подтверждённым продолжением работы </a:t>
            </a:r>
            <a:r>
              <a:rPr lang="ru-RU" sz="2000" dirty="0" smtClean="0">
                <a:solidFill>
                  <a:schemeClr val="bg1"/>
                </a:solidFill>
              </a:rPr>
              <a:t>со стороны региональных </a:t>
            </a:r>
            <a:r>
              <a:rPr lang="ru-RU" sz="2000" dirty="0">
                <a:solidFill>
                  <a:schemeClr val="bg1"/>
                </a:solidFill>
              </a:rPr>
              <a:t>организаций-акселераторов и возможностью вхождения </a:t>
            </a:r>
            <a:r>
              <a:rPr lang="ru-RU" sz="2000" dirty="0" smtClean="0">
                <a:solidFill>
                  <a:schemeClr val="bg1"/>
                </a:solidFill>
              </a:rPr>
              <a:t>новых участников </a:t>
            </a:r>
            <a:r>
              <a:rPr lang="ru-RU" sz="2000" dirty="0">
                <a:solidFill>
                  <a:schemeClr val="bg1"/>
                </a:solidFill>
              </a:rPr>
              <a:t>в сообщество специалистов, действующих в интересах развития добровольческих социальных услуг. 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4.   </a:t>
            </a:r>
            <a:r>
              <a:rPr lang="ru-RU" sz="2000" b="1" dirty="0" smtClean="0">
                <a:solidFill>
                  <a:srgbClr val="FFC000"/>
                </a:solidFill>
              </a:rPr>
              <a:t>Цель </a:t>
            </a:r>
            <a:r>
              <a:rPr lang="ru-RU" sz="2000" b="1" dirty="0">
                <a:solidFill>
                  <a:srgbClr val="FFC000"/>
                </a:solidFill>
              </a:rPr>
              <a:t>проекта </a:t>
            </a:r>
            <a:r>
              <a:rPr lang="ru-RU" sz="2000" b="1" dirty="0">
                <a:solidFill>
                  <a:schemeClr val="bg1"/>
                </a:solidFill>
              </a:rPr>
              <a:t>достигнута в </a:t>
            </a:r>
            <a:r>
              <a:rPr lang="ru-RU" sz="2000" b="1" dirty="0" smtClean="0">
                <a:solidFill>
                  <a:schemeClr val="bg1"/>
                </a:solidFill>
              </a:rPr>
              <a:t>полном объеме</a:t>
            </a:r>
            <a:r>
              <a:rPr lang="ru-RU" sz="2000" b="1" dirty="0">
                <a:solidFill>
                  <a:schemeClr val="bg1"/>
                </a:solidFill>
              </a:rPr>
              <a:t>. </a:t>
            </a:r>
            <a:r>
              <a:rPr lang="ru-RU" sz="2000" b="1" dirty="0">
                <a:solidFill>
                  <a:srgbClr val="FFC000"/>
                </a:solidFill>
              </a:rPr>
              <a:t>Социальный эффект </a:t>
            </a:r>
            <a:r>
              <a:rPr lang="ru-RU" sz="2000" b="1" dirty="0">
                <a:solidFill>
                  <a:schemeClr val="bg1"/>
                </a:solidFill>
              </a:rPr>
              <a:t>от реализации </a:t>
            </a:r>
            <a:r>
              <a:rPr lang="ru-RU" sz="2000" b="1" dirty="0" smtClean="0">
                <a:solidFill>
                  <a:schemeClr val="bg1"/>
                </a:solidFill>
              </a:rPr>
              <a:t>Проекта </a:t>
            </a:r>
            <a:r>
              <a:rPr lang="ru-RU" sz="2000" b="1" dirty="0">
                <a:solidFill>
                  <a:schemeClr val="bg1"/>
                </a:solidFill>
              </a:rPr>
              <a:t>выражается </a:t>
            </a:r>
            <a:r>
              <a:rPr lang="ru-RU" sz="2000" dirty="0">
                <a:solidFill>
                  <a:schemeClr val="bg1"/>
                </a:solidFill>
              </a:rPr>
              <a:t>в активизации его участников (прежде всего государственных учреждений </a:t>
            </a:r>
            <a:r>
              <a:rPr lang="ru-RU" sz="2000" dirty="0" smtClean="0">
                <a:solidFill>
                  <a:schemeClr val="bg1"/>
                </a:solidFill>
              </a:rPr>
              <a:t>сферы социального </a:t>
            </a:r>
            <a:r>
              <a:rPr lang="ru-RU" sz="2000" dirty="0">
                <a:solidFill>
                  <a:schemeClr val="bg1"/>
                </a:solidFill>
              </a:rPr>
              <a:t>обслуживания) в части начала, или совершенствования работы с добровольцами в интересах повышения качества жизни </a:t>
            </a:r>
            <a:r>
              <a:rPr lang="ru-RU" sz="2000" dirty="0" smtClean="0">
                <a:solidFill>
                  <a:schemeClr val="bg1"/>
                </a:solidFill>
              </a:rPr>
              <a:t>получателей социальных </a:t>
            </a:r>
            <a:r>
              <a:rPr lang="ru-RU" sz="2000" dirty="0">
                <a:solidFill>
                  <a:schemeClr val="bg1"/>
                </a:solidFill>
              </a:rPr>
              <a:t>услуг (людей старшего поколения и детей) в трёх целевых регионах РФ (с учётом опыта Санкт-Петербурга</a:t>
            </a:r>
            <a:r>
              <a:rPr lang="ru-RU" sz="2000" dirty="0" smtClean="0">
                <a:solidFill>
                  <a:schemeClr val="bg1"/>
                </a:solidFill>
              </a:rPr>
              <a:t>).</a:t>
            </a:r>
          </a:p>
          <a:p>
            <a:pPr marL="0" indent="0">
              <a:buNone/>
            </a:pPr>
            <a:endParaRPr lang="ru-RU" sz="8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C000"/>
                </a:solidFill>
              </a:rPr>
              <a:t>Достижение качественных результатов и перевыполнение количественных результатов, получение дополнительных (непредвиденных) результатов также  подтверждают высокую степень социальной эффективности Проекта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64120" y="6391520"/>
            <a:ext cx="3086100" cy="365125"/>
          </a:xfrm>
        </p:spPr>
        <p:txBody>
          <a:bodyPr/>
          <a:lstStyle/>
          <a:p>
            <a:r>
              <a:rPr lang="ru-RU" dirty="0" smtClean="0"/>
              <a:t>Невский Ангел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87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49981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FF66"/>
                </a:solidFill>
              </a:rPr>
              <a:t>Видео иллюстрации мероприятий Проекта (1)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353" y="879231"/>
            <a:ext cx="8651631" cy="558018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r>
              <a:rPr lang="ru-RU" sz="6400" b="1" dirty="0" smtClean="0">
                <a:solidFill>
                  <a:srgbClr val="002060"/>
                </a:solidFill>
                <a:hlinkClick r:id="rId2"/>
              </a:rPr>
              <a:t>Телеконференция </a:t>
            </a:r>
            <a:r>
              <a:rPr lang="ru-RU" sz="6400" b="1" dirty="0" smtClean="0">
                <a:solidFill>
                  <a:srgbClr val="002060"/>
                </a:solidFill>
                <a:hlinkClick r:id="rId2"/>
              </a:rPr>
              <a:t>открытия Проекта 15.01.2019</a:t>
            </a:r>
            <a:endParaRPr lang="ru-RU" sz="64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6400" b="1" dirty="0">
                <a:solidFill>
                  <a:srgbClr val="C00000"/>
                </a:solidFill>
              </a:rPr>
              <a:t>Курс 1.1 «Основы и технологии организации добровольческой (волонтерской) деятельности в СО НКО и  государственных/муниципальных учреждениях социального обслуживания населения  – что должны знать и уметь организаторы и их координаторы</a:t>
            </a:r>
            <a:r>
              <a:rPr lang="ru-RU" sz="6400" b="1" dirty="0" smtClean="0">
                <a:solidFill>
                  <a:srgbClr val="C00000"/>
                </a:solidFill>
              </a:rPr>
              <a:t>»:</a:t>
            </a:r>
          </a:p>
          <a:p>
            <a:r>
              <a:rPr lang="ru-RU" sz="6400" b="1" dirty="0">
                <a:solidFill>
                  <a:srgbClr val="002060"/>
                </a:solidFill>
              </a:rPr>
              <a:t> </a:t>
            </a:r>
            <a:r>
              <a:rPr lang="ru-RU" sz="6400" b="1" dirty="0" smtClean="0">
                <a:solidFill>
                  <a:srgbClr val="002060"/>
                </a:solidFill>
              </a:rPr>
              <a:t>    </a:t>
            </a:r>
            <a:r>
              <a:rPr lang="ru-RU" sz="6400" b="1" dirty="0">
                <a:solidFill>
                  <a:srgbClr val="002060"/>
                </a:solidFill>
                <a:hlinkClick r:id="rId3"/>
              </a:rPr>
              <a:t>Вебинар №1 от </a:t>
            </a:r>
            <a:r>
              <a:rPr lang="ru-RU" sz="6400" b="1" dirty="0" smtClean="0">
                <a:solidFill>
                  <a:srgbClr val="002060"/>
                </a:solidFill>
                <a:hlinkClick r:id="rId3"/>
              </a:rPr>
              <a:t>01.02.2019 </a:t>
            </a:r>
            <a:r>
              <a:rPr lang="ru-RU" sz="6400" b="1" dirty="0">
                <a:solidFill>
                  <a:srgbClr val="002060"/>
                </a:solidFill>
              </a:rPr>
              <a:t>«Введение в добровольчество (волонтерство): основные концептуальные и правовые аспекты добровольческой (волонтерской) деятельности, наиболее важные и актуальные аспекты применения правовой и нормативной документации»</a:t>
            </a:r>
            <a:endParaRPr lang="ru-RU" sz="6400" b="1" dirty="0" smtClean="0">
              <a:solidFill>
                <a:srgbClr val="002060"/>
              </a:solidFill>
            </a:endParaRPr>
          </a:p>
          <a:p>
            <a:r>
              <a:rPr lang="ru-RU" sz="6400" b="1" dirty="0">
                <a:solidFill>
                  <a:srgbClr val="002060"/>
                </a:solidFill>
              </a:rPr>
              <a:t> </a:t>
            </a:r>
            <a:r>
              <a:rPr lang="ru-RU" sz="6400" b="1" dirty="0" smtClean="0">
                <a:solidFill>
                  <a:srgbClr val="002060"/>
                </a:solidFill>
              </a:rPr>
              <a:t>    </a:t>
            </a:r>
            <a:r>
              <a:rPr lang="ru-RU" sz="6400" b="1" dirty="0" smtClean="0">
                <a:solidFill>
                  <a:srgbClr val="002060"/>
                </a:solidFill>
                <a:hlinkClick r:id="rId4"/>
              </a:rPr>
              <a:t>Вебинар </a:t>
            </a:r>
            <a:r>
              <a:rPr lang="ru-RU" sz="6400" b="1" dirty="0">
                <a:solidFill>
                  <a:srgbClr val="002060"/>
                </a:solidFill>
                <a:hlinkClick r:id="rId4"/>
              </a:rPr>
              <a:t>№2 от </a:t>
            </a:r>
            <a:r>
              <a:rPr lang="ru-RU" sz="6400" b="1" dirty="0" smtClean="0">
                <a:solidFill>
                  <a:srgbClr val="002060"/>
                </a:solidFill>
                <a:hlinkClick r:id="rId4"/>
              </a:rPr>
              <a:t>22.02.2019</a:t>
            </a:r>
            <a:r>
              <a:rPr lang="ru-RU" sz="6400" b="1" dirty="0">
                <a:solidFill>
                  <a:srgbClr val="002060"/>
                </a:solidFill>
              </a:rPr>
              <a:t>  «Специфика управления в области добровольческой деятельности: применение системы мотивации и волонтерского менеджмента на практике»</a:t>
            </a:r>
            <a:endParaRPr lang="ru-RU" sz="64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6400" b="1" dirty="0" smtClean="0">
                <a:solidFill>
                  <a:srgbClr val="C00000"/>
                </a:solidFill>
              </a:rPr>
              <a:t>Курс </a:t>
            </a:r>
            <a:r>
              <a:rPr lang="ru-RU" sz="6400" b="1" dirty="0">
                <a:solidFill>
                  <a:srgbClr val="C00000"/>
                </a:solidFill>
              </a:rPr>
              <a:t>1.2 «Инновационные технологии и организационные механизмы внедрения дополнительных добровольческих социальных услуг в СО НКО и  государственных/муниципальных учреждениях социального обслуживания населения  – что должны знать и уметь организаторы и их координаторы</a:t>
            </a:r>
            <a:r>
              <a:rPr lang="ru-RU" sz="6400" b="1" dirty="0" smtClean="0">
                <a:solidFill>
                  <a:srgbClr val="C00000"/>
                </a:solidFill>
              </a:rPr>
              <a:t>»: </a:t>
            </a:r>
          </a:p>
          <a:p>
            <a:r>
              <a:rPr lang="ru-RU" sz="6400" b="1" dirty="0" smtClean="0">
                <a:solidFill>
                  <a:srgbClr val="002060"/>
                </a:solidFill>
              </a:rPr>
              <a:t>     </a:t>
            </a:r>
            <a:r>
              <a:rPr lang="ru-RU" sz="6400" b="1" dirty="0" smtClean="0">
                <a:solidFill>
                  <a:srgbClr val="002060"/>
                </a:solidFill>
                <a:hlinkClick r:id="rId5"/>
              </a:rPr>
              <a:t>Вебинар </a:t>
            </a:r>
            <a:r>
              <a:rPr lang="ru-RU" sz="6400" b="1" dirty="0">
                <a:solidFill>
                  <a:srgbClr val="002060"/>
                </a:solidFill>
                <a:hlinkClick r:id="rId5"/>
              </a:rPr>
              <a:t>№1 от 07.03.2019 </a:t>
            </a:r>
            <a:r>
              <a:rPr lang="ru-RU" sz="6400" b="1" dirty="0" smtClean="0">
                <a:solidFill>
                  <a:srgbClr val="002060"/>
                </a:solidFill>
                <a:hlinkClick r:id="rId5"/>
              </a:rPr>
              <a:t> </a:t>
            </a:r>
            <a:r>
              <a:rPr lang="ru-RU" sz="6400" b="1" dirty="0" smtClean="0">
                <a:solidFill>
                  <a:srgbClr val="002060"/>
                </a:solidFill>
              </a:rPr>
              <a:t>«</a:t>
            </a:r>
            <a:r>
              <a:rPr lang="ru-RU" sz="6400" b="1" dirty="0">
                <a:solidFill>
                  <a:srgbClr val="002060"/>
                </a:solidFill>
              </a:rPr>
              <a:t>Социальное проектирование - основные элементы проектного предложения»</a:t>
            </a:r>
            <a:endParaRPr lang="ru-RU" sz="6400" b="1" dirty="0" smtClean="0">
              <a:solidFill>
                <a:srgbClr val="002060"/>
              </a:solidFill>
            </a:endParaRPr>
          </a:p>
          <a:p>
            <a:r>
              <a:rPr lang="ru-RU" sz="6400" b="1" dirty="0" smtClean="0">
                <a:solidFill>
                  <a:srgbClr val="002060"/>
                </a:solidFill>
              </a:rPr>
              <a:t>      </a:t>
            </a:r>
            <a:r>
              <a:rPr lang="ru-RU" sz="6400" b="1" dirty="0" smtClean="0">
                <a:solidFill>
                  <a:srgbClr val="002060"/>
                </a:solidFill>
                <a:hlinkClick r:id="rId6"/>
              </a:rPr>
              <a:t>Вебинар </a:t>
            </a:r>
            <a:r>
              <a:rPr lang="ru-RU" sz="6400" b="1" dirty="0">
                <a:solidFill>
                  <a:srgbClr val="002060"/>
                </a:solidFill>
                <a:hlinkClick r:id="rId6"/>
              </a:rPr>
              <a:t>№2 от </a:t>
            </a:r>
            <a:r>
              <a:rPr lang="ru-RU" sz="6400" b="1" dirty="0" smtClean="0">
                <a:solidFill>
                  <a:srgbClr val="002060"/>
                </a:solidFill>
                <a:hlinkClick r:id="rId6"/>
              </a:rPr>
              <a:t>15.03.2019   </a:t>
            </a:r>
            <a:r>
              <a:rPr lang="ru-RU" sz="6400" b="1" dirty="0" smtClean="0">
                <a:solidFill>
                  <a:srgbClr val="002060"/>
                </a:solidFill>
              </a:rPr>
              <a:t> «Он-лайн инструменты в проектной деятельности»</a:t>
            </a:r>
            <a:endParaRPr lang="ru-RU" sz="64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6400" b="1" dirty="0" smtClean="0">
                <a:solidFill>
                  <a:srgbClr val="C00000"/>
                </a:solidFill>
              </a:rPr>
              <a:t>Курс </a:t>
            </a:r>
            <a:r>
              <a:rPr lang="ru-RU" sz="6400" b="1" dirty="0">
                <a:solidFill>
                  <a:srgbClr val="C00000"/>
                </a:solidFill>
              </a:rPr>
              <a:t>1.3 «Основы разработки и реализации добровольческих программ и проектов в СО НКО и в государственных и муниципальных учреждениях социального обслуживания населения</a:t>
            </a:r>
            <a:r>
              <a:rPr lang="ru-RU" sz="6400" b="1" dirty="0" smtClean="0">
                <a:solidFill>
                  <a:srgbClr val="C00000"/>
                </a:solidFill>
              </a:rPr>
              <a:t>»:</a:t>
            </a:r>
          </a:p>
          <a:p>
            <a:r>
              <a:rPr lang="ru-RU" sz="6400" b="1" dirty="0" smtClean="0">
                <a:solidFill>
                  <a:srgbClr val="002060"/>
                </a:solidFill>
                <a:hlinkClick r:id="rId7"/>
              </a:rPr>
              <a:t>      Вебинар </a:t>
            </a:r>
            <a:r>
              <a:rPr lang="ru-RU" sz="6400" b="1" dirty="0">
                <a:solidFill>
                  <a:srgbClr val="002060"/>
                </a:solidFill>
                <a:hlinkClick r:id="rId7"/>
              </a:rPr>
              <a:t>№1 от </a:t>
            </a:r>
            <a:r>
              <a:rPr lang="ru-RU" sz="6400" b="1" dirty="0" smtClean="0">
                <a:solidFill>
                  <a:srgbClr val="002060"/>
                </a:solidFill>
                <a:hlinkClick r:id="rId7"/>
              </a:rPr>
              <a:t>25.04.2019</a:t>
            </a:r>
            <a:r>
              <a:rPr lang="ru-RU" sz="6400" b="1" dirty="0">
                <a:solidFill>
                  <a:srgbClr val="002060"/>
                </a:solidFill>
              </a:rPr>
              <a:t>   «Дополнительные добровольческие социальные услуги - обзор видов услуг и форм их предоставления на базе учреждений социального обслуживания населения»</a:t>
            </a:r>
            <a:r>
              <a:rPr lang="ru-RU" sz="6400" b="1" dirty="0" smtClean="0">
                <a:solidFill>
                  <a:srgbClr val="002060"/>
                </a:solidFill>
              </a:rPr>
              <a:t>                              </a:t>
            </a:r>
          </a:p>
          <a:p>
            <a:r>
              <a:rPr lang="ru-RU" sz="6400" b="1" dirty="0" smtClean="0">
                <a:solidFill>
                  <a:srgbClr val="002060"/>
                </a:solidFill>
              </a:rPr>
              <a:t>       </a:t>
            </a:r>
            <a:r>
              <a:rPr lang="ru-RU" sz="6400" b="1" dirty="0" smtClean="0">
                <a:solidFill>
                  <a:srgbClr val="002060"/>
                </a:solidFill>
                <a:hlinkClick r:id="rId8"/>
              </a:rPr>
              <a:t>Вебинар </a:t>
            </a:r>
            <a:r>
              <a:rPr lang="ru-RU" sz="6400" b="1" dirty="0">
                <a:solidFill>
                  <a:srgbClr val="002060"/>
                </a:solidFill>
                <a:hlinkClick r:id="rId8"/>
              </a:rPr>
              <a:t>№2 от </a:t>
            </a:r>
            <a:r>
              <a:rPr lang="ru-RU" sz="6400" b="1" dirty="0" smtClean="0">
                <a:solidFill>
                  <a:srgbClr val="002060"/>
                </a:solidFill>
                <a:hlinkClick r:id="rId8"/>
              </a:rPr>
              <a:t>29.04.2019</a:t>
            </a:r>
            <a:r>
              <a:rPr lang="ru-RU" sz="6400" b="1" dirty="0">
                <a:solidFill>
                  <a:srgbClr val="002060"/>
                </a:solidFill>
              </a:rPr>
              <a:t>    «Ответы на вопросы слушателей в Задании к Модулю 2</a:t>
            </a:r>
            <a:r>
              <a:rPr lang="ru-RU" sz="6400" b="1" dirty="0" smtClean="0">
                <a:solidFill>
                  <a:srgbClr val="002060"/>
                </a:solidFill>
              </a:rPr>
              <a:t>»</a:t>
            </a:r>
          </a:p>
          <a:p>
            <a:endParaRPr lang="ru-RU" sz="6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3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481" y="236174"/>
            <a:ext cx="7886700" cy="373427"/>
          </a:xfrm>
        </p:spPr>
        <p:txBody>
          <a:bodyPr>
            <a:normAutofit fontScale="90000"/>
          </a:bodyPr>
          <a:lstStyle/>
          <a:p>
            <a:r>
              <a:rPr lang="ru-RU" sz="2900" b="1" dirty="0">
                <a:solidFill>
                  <a:srgbClr val="FFFF66"/>
                </a:solidFill>
              </a:rPr>
              <a:t>Видео иллюстрации мероприятий Проекта </a:t>
            </a:r>
            <a:r>
              <a:rPr lang="ru-RU" sz="2900" b="1" dirty="0" smtClean="0">
                <a:solidFill>
                  <a:srgbClr val="FFFF66"/>
                </a:solidFill>
              </a:rPr>
              <a:t>(2)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122" y="703385"/>
            <a:ext cx="8874369" cy="570913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C00000"/>
                </a:solidFill>
              </a:rPr>
              <a:t>Курс 2.1 «Помощь и услуги людям старшего поколения и их социализация – что должны знать и уметь добровольцы</a:t>
            </a:r>
            <a:r>
              <a:rPr lang="ru-RU" sz="1600" b="1" dirty="0" smtClean="0">
                <a:solidFill>
                  <a:srgbClr val="C00000"/>
                </a:solidFill>
              </a:rPr>
              <a:t>»: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     </a:t>
            </a:r>
            <a:r>
              <a:rPr lang="ru-RU" sz="1600" b="1" dirty="0" smtClean="0">
                <a:solidFill>
                  <a:srgbClr val="002060"/>
                </a:solidFill>
                <a:hlinkClick r:id="rId2"/>
              </a:rPr>
              <a:t>Вебинар </a:t>
            </a:r>
            <a:r>
              <a:rPr lang="ru-RU" sz="1600" b="1" dirty="0">
                <a:solidFill>
                  <a:srgbClr val="002060"/>
                </a:solidFill>
                <a:hlinkClick r:id="rId2"/>
              </a:rPr>
              <a:t>№1 от </a:t>
            </a:r>
            <a:r>
              <a:rPr lang="ru-RU" sz="1600" b="1" dirty="0" smtClean="0">
                <a:solidFill>
                  <a:srgbClr val="002060"/>
                </a:solidFill>
                <a:hlinkClick r:id="rId2"/>
              </a:rPr>
              <a:t>11.06.2019</a:t>
            </a:r>
            <a:r>
              <a:rPr lang="ru-RU" sz="1600" b="1" dirty="0">
                <a:solidFill>
                  <a:srgbClr val="002060"/>
                </a:solidFill>
              </a:rPr>
              <a:t>    «Особенности и возможности для активной жизни в пожилом возрасте»  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     </a:t>
            </a:r>
            <a:r>
              <a:rPr lang="ru-RU" sz="1600" b="1" dirty="0" smtClean="0">
                <a:solidFill>
                  <a:srgbClr val="002060"/>
                </a:solidFill>
                <a:hlinkClick r:id="rId3"/>
              </a:rPr>
              <a:t>Вебинар </a:t>
            </a:r>
            <a:r>
              <a:rPr lang="ru-RU" sz="1600" b="1" dirty="0">
                <a:solidFill>
                  <a:srgbClr val="002060"/>
                </a:solidFill>
                <a:hlinkClick r:id="rId3"/>
              </a:rPr>
              <a:t>№2 от </a:t>
            </a:r>
            <a:r>
              <a:rPr lang="ru-RU" sz="1600" b="1" dirty="0" smtClean="0">
                <a:solidFill>
                  <a:srgbClr val="002060"/>
                </a:solidFill>
                <a:hlinkClick r:id="rId3"/>
              </a:rPr>
              <a:t>21.06.2019</a:t>
            </a:r>
            <a:r>
              <a:rPr lang="ru-RU" sz="1600" b="1" dirty="0">
                <a:solidFill>
                  <a:srgbClr val="002060"/>
                </a:solidFill>
              </a:rPr>
              <a:t>    «Государственная политика в сфере медико-социальной помощи пожилым гражданам </a:t>
            </a:r>
            <a:r>
              <a:rPr lang="ru-RU" sz="1600" b="1" dirty="0" smtClean="0">
                <a:solidFill>
                  <a:srgbClr val="002060"/>
                </a:solidFill>
              </a:rPr>
              <a:t>и участие добровольцев в помощи пожилым людям»</a:t>
            </a:r>
            <a:endParaRPr lang="ru-RU" sz="16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C00000"/>
                </a:solidFill>
              </a:rPr>
              <a:t>Курс 2.2 «Помощь детям с инвалидностью и больным тяжелыми заболеваниями, детям, оставшимся без попечения родителей, безнадзорным и из семей социального риска – что должны знать и уметь добровольцы</a:t>
            </a:r>
            <a:r>
              <a:rPr lang="ru-RU" sz="1600" b="1" dirty="0" smtClean="0">
                <a:solidFill>
                  <a:srgbClr val="C00000"/>
                </a:solidFill>
              </a:rPr>
              <a:t>»: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      </a:t>
            </a:r>
            <a:r>
              <a:rPr lang="ru-RU" sz="1600" b="1" dirty="0" smtClean="0">
                <a:solidFill>
                  <a:srgbClr val="002060"/>
                </a:solidFill>
                <a:hlinkClick r:id="rId4"/>
              </a:rPr>
              <a:t>Вебинар </a:t>
            </a:r>
            <a:r>
              <a:rPr lang="ru-RU" sz="1600" b="1" dirty="0">
                <a:solidFill>
                  <a:srgbClr val="002060"/>
                </a:solidFill>
                <a:hlinkClick r:id="rId4"/>
              </a:rPr>
              <a:t>№1 от </a:t>
            </a:r>
            <a:r>
              <a:rPr lang="ru-RU" sz="1600" b="1" dirty="0" smtClean="0">
                <a:solidFill>
                  <a:srgbClr val="002060"/>
                </a:solidFill>
                <a:hlinkClick r:id="rId4"/>
              </a:rPr>
              <a:t>27.05.2019</a:t>
            </a:r>
            <a:r>
              <a:rPr lang="ru-RU" sz="1600" b="1" dirty="0">
                <a:solidFill>
                  <a:srgbClr val="002060"/>
                </a:solidFill>
              </a:rPr>
              <a:t>    «Оценка потребностей детей и планирование изменений»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      </a:t>
            </a:r>
            <a:r>
              <a:rPr lang="ru-RU" sz="1600" b="1" dirty="0" smtClean="0">
                <a:solidFill>
                  <a:srgbClr val="002060"/>
                </a:solidFill>
                <a:hlinkClick r:id="rId5"/>
              </a:rPr>
              <a:t>Вебинар </a:t>
            </a:r>
            <a:r>
              <a:rPr lang="ru-RU" sz="1600" b="1" dirty="0">
                <a:solidFill>
                  <a:srgbClr val="002060"/>
                </a:solidFill>
                <a:hlinkClick r:id="rId5"/>
              </a:rPr>
              <a:t>№2 от </a:t>
            </a:r>
            <a:r>
              <a:rPr lang="ru-RU" sz="1600" b="1" dirty="0" smtClean="0">
                <a:solidFill>
                  <a:srgbClr val="002060"/>
                </a:solidFill>
                <a:hlinkClick r:id="rId5"/>
              </a:rPr>
              <a:t>25.06.2019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  «Социальная работа с семьей и детьми»</a:t>
            </a:r>
          </a:p>
          <a:p>
            <a:r>
              <a:rPr lang="ru-RU" sz="1600" b="1" dirty="0" smtClean="0">
                <a:solidFill>
                  <a:srgbClr val="002060"/>
                </a:solidFill>
                <a:hlinkClick r:id="rId6"/>
              </a:rPr>
              <a:t>Фото слайд-шоу </a:t>
            </a:r>
            <a:r>
              <a:rPr lang="ru-RU" sz="1600" b="1" dirty="0">
                <a:solidFill>
                  <a:srgbClr val="002060"/>
                </a:solidFill>
                <a:hlinkClick r:id="rId6"/>
              </a:rPr>
              <a:t>стажировки в СПб </a:t>
            </a:r>
            <a:r>
              <a:rPr lang="ru-RU" sz="1600" b="1" dirty="0" smtClean="0">
                <a:solidFill>
                  <a:srgbClr val="002060"/>
                </a:solidFill>
                <a:hlinkClick r:id="rId6"/>
              </a:rPr>
              <a:t>23-29.06.2019 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  <a:hlinkClick r:id="rId7"/>
              </a:rPr>
              <a:t>Фото слайд-шоу </a:t>
            </a:r>
            <a:r>
              <a:rPr lang="ru-RU" sz="1600" b="1" dirty="0">
                <a:solidFill>
                  <a:srgbClr val="002060"/>
                </a:solidFill>
                <a:hlinkClick r:id="rId7"/>
              </a:rPr>
              <a:t>семинара в Петрозаводске </a:t>
            </a:r>
            <a:r>
              <a:rPr lang="ru-RU" sz="1600" b="1" dirty="0" smtClean="0">
                <a:solidFill>
                  <a:srgbClr val="002060"/>
                </a:solidFill>
                <a:hlinkClick r:id="rId7"/>
              </a:rPr>
              <a:t>20.09.2019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  <a:hlinkClick r:id="rId8"/>
              </a:rPr>
              <a:t>Фото </a:t>
            </a:r>
            <a:r>
              <a:rPr lang="ru-RU" sz="1600" b="1" dirty="0" smtClean="0">
                <a:solidFill>
                  <a:srgbClr val="002060"/>
                </a:solidFill>
                <a:hlinkClick r:id="rId8"/>
              </a:rPr>
              <a:t>слайд-шоу </a:t>
            </a:r>
            <a:r>
              <a:rPr lang="ru-RU" sz="1600" b="1" dirty="0">
                <a:solidFill>
                  <a:srgbClr val="002060"/>
                </a:solidFill>
                <a:hlinkClick r:id="rId8"/>
              </a:rPr>
              <a:t>семинара в Калининграде </a:t>
            </a:r>
            <a:r>
              <a:rPr lang="ru-RU" sz="1600" b="1" dirty="0" smtClean="0">
                <a:solidFill>
                  <a:srgbClr val="002060"/>
                </a:solidFill>
                <a:hlinkClick r:id="rId8"/>
              </a:rPr>
              <a:t>26.09.2019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1600" b="1" dirty="0" smtClean="0">
                <a:solidFill>
                  <a:srgbClr val="002060"/>
                </a:solidFill>
                <a:hlinkClick r:id="rId9"/>
              </a:rPr>
              <a:t>Фото слайд-шоу </a:t>
            </a:r>
            <a:r>
              <a:rPr lang="ru-RU" sz="1600" b="1" dirty="0">
                <a:solidFill>
                  <a:srgbClr val="002060"/>
                </a:solidFill>
                <a:hlinkClick r:id="rId9"/>
              </a:rPr>
              <a:t>конференции в Симферополе </a:t>
            </a:r>
            <a:r>
              <a:rPr lang="ru-RU" sz="1600" b="1" dirty="0" smtClean="0">
                <a:solidFill>
                  <a:srgbClr val="002060"/>
                </a:solidFill>
                <a:hlinkClick r:id="rId9"/>
              </a:rPr>
              <a:t>24-25.10.2019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1600" b="1" dirty="0" smtClean="0">
                <a:solidFill>
                  <a:srgbClr val="002060"/>
                </a:solidFill>
                <a:hlinkClick r:id="rId10"/>
              </a:rPr>
              <a:t>Запись прямой трансляции конференции в Симферополе</a:t>
            </a:r>
            <a:r>
              <a:rPr lang="ru-RU" sz="1600" b="1" dirty="0">
                <a:solidFill>
                  <a:srgbClr val="002060"/>
                </a:solidFill>
              </a:rPr>
              <a:t>   «Новые технологии, успешные практики и проблематика организации добровольческой (волонтерской) деятельности в процессе предоставления добровольческих социальных </a:t>
            </a:r>
            <a:r>
              <a:rPr lang="ru-RU" sz="1600" b="1" dirty="0" smtClean="0">
                <a:solidFill>
                  <a:srgbClr val="002060"/>
                </a:solidFill>
              </a:rPr>
              <a:t>услуг» 24-25.10.2019</a:t>
            </a:r>
          </a:p>
          <a:p>
            <a:r>
              <a:rPr lang="ru-RU" sz="1600" b="1" dirty="0" smtClean="0">
                <a:solidFill>
                  <a:srgbClr val="002060"/>
                </a:solidFill>
                <a:hlinkClick r:id="rId11"/>
              </a:rPr>
              <a:t>Телеконференция </a:t>
            </a:r>
            <a:r>
              <a:rPr lang="ru-RU" sz="1600" b="1" dirty="0">
                <a:solidFill>
                  <a:srgbClr val="002060"/>
                </a:solidFill>
                <a:hlinkClick r:id="rId11"/>
              </a:rPr>
              <a:t>с представителями </a:t>
            </a:r>
            <a:r>
              <a:rPr lang="ru-RU" sz="1600" b="1" dirty="0">
                <a:solidFill>
                  <a:schemeClr val="bg1"/>
                </a:solidFill>
                <a:hlinkClick r:id="rId11"/>
              </a:rPr>
              <a:t>региональных организаций-акселераторов </a:t>
            </a:r>
            <a:r>
              <a:rPr lang="ru-RU" sz="1600" b="1" dirty="0" smtClean="0">
                <a:solidFill>
                  <a:schemeClr val="bg1"/>
                </a:solidFill>
                <a:hlinkClick r:id="rId11"/>
              </a:rPr>
              <a:t>22.11.2019</a:t>
            </a:r>
            <a:endParaRPr lang="ru-RU" sz="1600" b="1" dirty="0" smtClean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7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  <p:pic>
        <p:nvPicPr>
          <p:cNvPr id="1026" name="Picture 2" descr="C:\Users\Светлана\Desktop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39967"/>
            <a:ext cx="3599584" cy="239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ветлана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83" y="2508740"/>
            <a:ext cx="3834943" cy="255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Светлана\Desktop\Download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811" y="304800"/>
            <a:ext cx="3307201" cy="220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Светлана\Desktop\Download (4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071" y="2508739"/>
            <a:ext cx="3834941" cy="255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Светлана\Desktop\Download (5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997" y="4103078"/>
            <a:ext cx="3694762" cy="246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01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  <p:pic>
        <p:nvPicPr>
          <p:cNvPr id="2051" name="Picture 3" descr="C:\Users\Светлана\Desktop\Download (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27" y="281352"/>
            <a:ext cx="3677157" cy="245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Светлана\Desktop\Download (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191" y="1894395"/>
            <a:ext cx="3995701" cy="266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Светлана\Desktop\Download (6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45" y="3922114"/>
            <a:ext cx="4091138" cy="272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0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938" y="225670"/>
            <a:ext cx="228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723" y="3127131"/>
            <a:ext cx="228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76" y="1509346"/>
            <a:ext cx="228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938" y="3182816"/>
            <a:ext cx="228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670"/>
            <a:ext cx="228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10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9" y="375137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622430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2430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0" y="1992922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215" y="574430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6430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215" y="2098430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215" y="3616568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46430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46430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46430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38" y="1992922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8245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4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031" y="785446"/>
            <a:ext cx="8405446" cy="5486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bg1"/>
                </a:solidFill>
              </a:rPr>
              <a:t>Для подавляющего большинства регионов страны интеграция добровольческих ресурсов в процесс предоставления социальных услуг является </a:t>
            </a:r>
            <a:r>
              <a:rPr lang="ru-RU" sz="2400" b="1" i="1" dirty="0">
                <a:solidFill>
                  <a:schemeClr val="bg1"/>
                </a:solidFill>
              </a:rPr>
              <a:t>новой областью деятельности </a:t>
            </a:r>
            <a:r>
              <a:rPr lang="ru-RU" sz="2400" dirty="0">
                <a:solidFill>
                  <a:schemeClr val="bg1"/>
                </a:solidFill>
              </a:rPr>
              <a:t>(для органов государственной власти и местного самоуправления, подведомственных им </a:t>
            </a:r>
            <a:r>
              <a:rPr lang="ru-RU" sz="2400" dirty="0" smtClean="0">
                <a:solidFill>
                  <a:schemeClr val="bg1"/>
                </a:solidFill>
              </a:rPr>
              <a:t>учреждений, для </a:t>
            </a:r>
            <a:r>
              <a:rPr lang="ru-RU" sz="2400" dirty="0">
                <a:solidFill>
                  <a:schemeClr val="bg1"/>
                </a:solidFill>
              </a:rPr>
              <a:t>СО НКО</a:t>
            </a:r>
            <a:r>
              <a:rPr lang="ru-RU" sz="2400" dirty="0" smtClean="0">
                <a:solidFill>
                  <a:schemeClr val="bg1"/>
                </a:solidFill>
              </a:rPr>
              <a:t>).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10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FFFF66"/>
                </a:solidFill>
              </a:rPr>
              <a:t>Проектом решалась </a:t>
            </a:r>
            <a:r>
              <a:rPr lang="ru-RU" sz="2400" dirty="0">
                <a:solidFill>
                  <a:srgbClr val="FFFF66"/>
                </a:solidFill>
              </a:rPr>
              <a:t>проблема достижения положительных эффектов в результате актуализации добровольческих ресурсов в социальной </a:t>
            </a:r>
            <a:r>
              <a:rPr lang="ru-RU" sz="2400" dirty="0" smtClean="0">
                <a:solidFill>
                  <a:srgbClr val="FFFF66"/>
                </a:solidFill>
              </a:rPr>
              <a:t>сфере целевых /модельных/ регионов, </a:t>
            </a:r>
            <a:r>
              <a:rPr lang="ru-RU" sz="2400" dirty="0">
                <a:solidFill>
                  <a:srgbClr val="FFFF66"/>
                </a:solidFill>
              </a:rPr>
              <a:t>для чего </a:t>
            </a:r>
            <a:r>
              <a:rPr lang="ru-RU" sz="2400" dirty="0" smtClean="0">
                <a:solidFill>
                  <a:srgbClr val="FFFF66"/>
                </a:solidFill>
              </a:rPr>
              <a:t>необходимы </a:t>
            </a:r>
            <a:r>
              <a:rPr lang="ru-RU" sz="2400" dirty="0">
                <a:solidFill>
                  <a:srgbClr val="FFFF66"/>
                </a:solidFill>
              </a:rPr>
              <a:t>соответствующие технологии, их апробация, корректировка и «тонкая настройка» на практике, сообразуясь, как с федеральными стратегиями развития социальной сферы, так и с особенностями (включая уже имеющуюся практику), присущими целевым регионам </a:t>
            </a:r>
            <a:r>
              <a:rPr lang="ru-RU" sz="2400" dirty="0" smtClean="0">
                <a:solidFill>
                  <a:srgbClr val="FFFF66"/>
                </a:solidFill>
              </a:rPr>
              <a:t>проекта.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Невский Ангел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54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___________________________________________________________________</a:t>
            </a:r>
            <a:endParaRPr lang="ru-RU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077" y="2004646"/>
            <a:ext cx="8616461" cy="37162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Благотворительное общество «Невский Ангел»   </a:t>
            </a:r>
          </a:p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с</a:t>
            </a:r>
            <a:r>
              <a:rPr lang="ru-RU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ердечно благодарит всех партнёров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                                     и Фонд президентских грантов, предоставивших  необходимую поддержку для реализации 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п</a:t>
            </a:r>
            <a:r>
              <a:rPr lang="ru-RU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роекта </a:t>
            </a:r>
            <a:r>
              <a:rPr lang="ru-RU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«Вектор добровольчества – от поддержки к сотрудничеству» </a:t>
            </a:r>
            <a:r>
              <a:rPr lang="ru-RU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и желает его участникам практических  успехов                                                               в организации добровольческой </a:t>
            </a:r>
            <a:r>
              <a:rPr lang="ru-RU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деятельности и дальнейшем сотрудничестве!</a:t>
            </a:r>
            <a:endParaRPr lang="ru-RU" sz="3200" dirty="0" smtClean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Невский Ангел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185" y="632498"/>
            <a:ext cx="1090246" cy="785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1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09" y="1617784"/>
            <a:ext cx="7970104" cy="458372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altLang="ru-RU" sz="3200" b="1" dirty="0" smtClean="0">
                <a:solidFill>
                  <a:srgbClr val="FFCC66"/>
                </a:solidFill>
              </a:rPr>
              <a:t/>
            </a:r>
            <a:br>
              <a:rPr lang="ru-RU" altLang="ru-RU" sz="3200" b="1" dirty="0" smtClean="0">
                <a:solidFill>
                  <a:srgbClr val="FFCC66"/>
                </a:solidFill>
              </a:rPr>
            </a:br>
            <a:r>
              <a:rPr lang="ru-RU" altLang="ru-RU" sz="3200" b="1" dirty="0" smtClean="0">
                <a:solidFill>
                  <a:srgbClr val="FFCC66"/>
                </a:solidFill>
              </a:rPr>
              <a:t/>
            </a:r>
            <a:br>
              <a:rPr lang="ru-RU" altLang="ru-RU" sz="3200" b="1" dirty="0" smtClean="0">
                <a:solidFill>
                  <a:srgbClr val="FFCC66"/>
                </a:solidFill>
              </a:rPr>
            </a:br>
            <a:r>
              <a:rPr lang="ru-RU" altLang="ru-RU" sz="3200" b="1" dirty="0" smtClean="0">
                <a:solidFill>
                  <a:srgbClr val="FFCC66"/>
                </a:solidFill>
              </a:rPr>
              <a:t/>
            </a:r>
            <a:br>
              <a:rPr lang="ru-RU" altLang="ru-RU" sz="3200" b="1" dirty="0" smtClean="0">
                <a:solidFill>
                  <a:srgbClr val="FFCC66"/>
                </a:solidFill>
              </a:rPr>
            </a:br>
            <a:r>
              <a:rPr lang="ru-RU" altLang="ru-RU" sz="2800" b="1" dirty="0" smtClean="0">
                <a:solidFill>
                  <a:srgbClr val="00006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Контактные </a:t>
            </a:r>
            <a:r>
              <a:rPr lang="ru-RU" altLang="ru-RU" sz="2800" b="1" dirty="0">
                <a:solidFill>
                  <a:srgbClr val="00006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данные </a:t>
            </a:r>
            <a: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000" b="1" dirty="0">
                <a:solidFill>
                  <a:srgbClr val="000066"/>
                </a:solidFill>
              </a:rPr>
              <a:t/>
            </a:r>
            <a:br>
              <a:rPr lang="ru-RU" altLang="ru-RU" sz="1000" b="1" dirty="0">
                <a:solidFill>
                  <a:srgbClr val="000066"/>
                </a:solidFill>
              </a:rPr>
            </a:br>
            <a:r>
              <a:rPr lang="ru-RU" altLang="ru-RU" sz="1000" b="1" dirty="0">
                <a:solidFill>
                  <a:srgbClr val="000066"/>
                </a:solidFill>
              </a:rPr>
              <a:t/>
            </a:r>
            <a:br>
              <a:rPr lang="ru-RU" altLang="ru-RU" sz="1000" b="1" dirty="0">
                <a:solidFill>
                  <a:srgbClr val="000066"/>
                </a:solidFill>
              </a:rPr>
            </a:br>
            <a: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Тел./факс: </a:t>
            </a:r>
            <a:r>
              <a:rPr lang="ru-RU" altLang="ru-RU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(812) 409 87 </a:t>
            </a:r>
            <a:r>
              <a:rPr lang="ru-RU" altLang="ru-RU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82</a:t>
            </a:r>
            <a:br>
              <a:rPr lang="ru-RU" altLang="ru-RU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altLang="ru-RU" sz="1000" b="1" dirty="0">
                <a:solidFill>
                  <a:srgbClr val="000066"/>
                </a:solidFill>
              </a:rPr>
              <a:t/>
            </a:r>
            <a:br>
              <a:rPr lang="ru-RU" altLang="ru-RU" sz="1000" b="1" dirty="0">
                <a:solidFill>
                  <a:srgbClr val="000066"/>
                </a:solidFill>
              </a:rPr>
            </a:br>
            <a:r>
              <a:rPr lang="ru-RU" altLang="ru-RU" sz="1000" b="1" dirty="0">
                <a:solidFill>
                  <a:srgbClr val="000066"/>
                </a:solidFill>
              </a:rPr>
              <a:t/>
            </a:r>
            <a:br>
              <a:rPr lang="ru-RU" altLang="ru-RU" sz="1000" b="1" dirty="0">
                <a:solidFill>
                  <a:srgbClr val="000066"/>
                </a:solidFill>
              </a:rPr>
            </a:br>
            <a: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Эл. почта: </a:t>
            </a:r>
            <a:r>
              <a:rPr lang="ru-RU" altLang="ru-RU" sz="3200" b="1" dirty="0" smtClean="0">
                <a:solidFill>
                  <a:srgbClr val="000066"/>
                </a:solidFill>
                <a:latin typeface="Arial Black" panose="020B0A04020102020204" pitchFamily="34" charset="0"/>
                <a:hlinkClick r:id="rId2"/>
              </a:rPr>
              <a:t>dobrovolec.spb@gmail.com</a:t>
            </a:r>
            <a:r>
              <a:rPr lang="ru-RU" altLang="ru-RU" sz="3200" b="1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3200" b="1" dirty="0" smtClean="0">
                <a:solidFill>
                  <a:srgbClr val="000066"/>
                </a:solidFill>
                <a:latin typeface="Arial Black" panose="020B0A04020102020204" pitchFamily="34" charset="0"/>
              </a:rPr>
            </a:br>
            <a:r>
              <a:rPr lang="ru-RU" altLang="ru-RU" sz="1000" b="1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1000" b="1" dirty="0">
                <a:solidFill>
                  <a:srgbClr val="000066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1000" b="1" dirty="0">
                <a:solidFill>
                  <a:srgbClr val="000066"/>
                </a:solidFill>
                <a:latin typeface="Arial Black" panose="020B0A04020102020204" pitchFamily="34" charset="0"/>
              </a:rPr>
            </a:br>
            <a:r>
              <a:rPr lang="ru-RU" altLang="ru-RU" sz="1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Сайт: </a:t>
            </a:r>
            <a:r>
              <a:rPr lang="ru-RU" altLang="ru-RU" sz="2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b="1" dirty="0" smtClean="0">
                <a:solidFill>
                  <a:srgbClr val="000066"/>
                </a:solidFill>
                <a:latin typeface="Arial Black" panose="020B0A04020102020204" pitchFamily="34" charset="0"/>
                <a:hlinkClick r:id="rId3"/>
              </a:rPr>
              <a:t>www.kdobru.ru</a:t>
            </a:r>
            <a:r>
              <a:rPr lang="ru-RU" altLang="ru-RU" sz="3200" b="1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> </a:t>
            </a:r>
            <a:br>
              <a:rPr lang="ru-RU" altLang="ru-RU" sz="3200" b="1" dirty="0" smtClean="0">
                <a:solidFill>
                  <a:srgbClr val="000066"/>
                </a:solidFill>
                <a:latin typeface="Arial Black" panose="020B0A04020102020204" pitchFamily="34" charset="0"/>
              </a:rPr>
            </a:br>
            <a:r>
              <a:rPr lang="ru-RU" altLang="ru-RU" sz="1000" b="1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1000" b="1" dirty="0" smtClean="0">
                <a:solidFill>
                  <a:srgbClr val="000066"/>
                </a:solidFill>
                <a:latin typeface="Arial Black" panose="020B0A04020102020204" pitchFamily="34" charset="0"/>
              </a:rPr>
            </a:br>
            <a:r>
              <a:rPr lang="ru-RU" altLang="ru-RU" sz="1000" b="1" dirty="0">
                <a:solidFill>
                  <a:srgbClr val="000066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1000" b="1" dirty="0">
                <a:solidFill>
                  <a:srgbClr val="000066"/>
                </a:solidFill>
                <a:latin typeface="Arial Black" panose="020B0A04020102020204" pitchFamily="34" charset="0"/>
              </a:rPr>
            </a:br>
            <a:r>
              <a:rPr lang="ru-RU" altLang="ru-RU" sz="2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Страница Программы: </a:t>
            </a:r>
            <a:r>
              <a:rPr lang="ru-RU" altLang="ru-RU" sz="3200" b="1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3200" b="1" dirty="0" smtClean="0">
                <a:solidFill>
                  <a:srgbClr val="000066"/>
                </a:solidFill>
                <a:latin typeface="Arial Black" panose="020B0A04020102020204" pitchFamily="34" charset="0"/>
              </a:rPr>
            </a:br>
            <a:r>
              <a:rPr lang="ru-RU" altLang="ru-RU" sz="1000" b="1" dirty="0">
                <a:solidFill>
                  <a:srgbClr val="000066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1000" b="1" dirty="0">
                <a:solidFill>
                  <a:srgbClr val="000066"/>
                </a:solidFill>
                <a:latin typeface="Arial Black" panose="020B0A04020102020204" pitchFamily="34" charset="0"/>
              </a:rPr>
            </a:br>
            <a:r>
              <a:rPr lang="en-US" altLang="ru-RU" sz="3200" b="1" dirty="0">
                <a:solidFill>
                  <a:srgbClr val="000066"/>
                </a:solidFill>
                <a:latin typeface="Arial Black" panose="020B0A04020102020204" pitchFamily="34" charset="0"/>
                <a:hlinkClick r:id="rId4"/>
              </a:rPr>
              <a:t>http://kdobru.ru/info/program</a:t>
            </a:r>
            <a:r>
              <a:rPr lang="en-US" altLang="ru-RU" sz="3200" b="1" dirty="0" smtClean="0">
                <a:solidFill>
                  <a:srgbClr val="000066"/>
                </a:solidFill>
                <a:latin typeface="Arial Black" panose="020B0A04020102020204" pitchFamily="34" charset="0"/>
                <a:hlinkClick r:id="rId4"/>
              </a:rPr>
              <a:t>/</a:t>
            </a:r>
            <a:r>
              <a:rPr lang="ru-RU" altLang="ru-RU" sz="3200" b="1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> </a:t>
            </a:r>
            <a:br>
              <a:rPr lang="ru-RU" altLang="ru-RU" sz="3200" b="1" dirty="0" smtClean="0">
                <a:solidFill>
                  <a:srgbClr val="000066"/>
                </a:solidFill>
                <a:latin typeface="Arial Black" panose="020B0A04020102020204" pitchFamily="34" charset="0"/>
              </a:rPr>
            </a:br>
            <a:r>
              <a:rPr lang="ru-RU" altLang="ru-RU" sz="3200" b="1" dirty="0" smtClean="0">
                <a:solidFill>
                  <a:srgbClr val="000066"/>
                </a:solidFill>
              </a:rPr>
              <a:t/>
            </a:r>
            <a:br>
              <a:rPr lang="ru-RU" altLang="ru-RU" sz="3200" b="1" dirty="0" smtClean="0">
                <a:solidFill>
                  <a:srgbClr val="000066"/>
                </a:solidFill>
              </a:rPr>
            </a:br>
            <a:r>
              <a:rPr lang="ru-RU" altLang="ru-RU" sz="1000" b="1" dirty="0">
                <a:solidFill>
                  <a:srgbClr val="000066"/>
                </a:solidFill>
              </a:rPr>
              <a:t/>
            </a:r>
            <a:br>
              <a:rPr lang="ru-RU" altLang="ru-RU" sz="1000" b="1" dirty="0">
                <a:solidFill>
                  <a:srgbClr val="000066"/>
                </a:solidFill>
              </a:rPr>
            </a:br>
            <a:r>
              <a:rPr lang="en-US" altLang="ru-RU" sz="3200" b="1" dirty="0" smtClean="0">
                <a:solidFill>
                  <a:schemeClr val="bg1"/>
                </a:solidFill>
              </a:rPr>
              <a:t>/</a:t>
            </a:r>
            <a:r>
              <a:rPr lang="ru-RU" altLang="ru-RU" sz="3200" b="1" dirty="0" smtClean="0">
                <a:solidFill>
                  <a:schemeClr val="bg1"/>
                </a:solidFill>
              </a:rPr>
              <a:t/>
            </a:r>
            <a:br>
              <a:rPr lang="ru-RU" altLang="ru-RU" sz="3200" b="1" dirty="0" smtClean="0">
                <a:solidFill>
                  <a:schemeClr val="bg1"/>
                </a:solidFill>
              </a:rPr>
            </a:br>
            <a:endParaRPr lang="ru-RU" altLang="ru-RU" sz="3200" b="1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91732"/>
            <a:ext cx="8886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СПб ОО «Благотворительное </a:t>
            </a:r>
            <a:r>
              <a:rPr lang="ru-RU" sz="1600" b="1" dirty="0">
                <a:solidFill>
                  <a:schemeClr val="bg1"/>
                </a:solidFill>
                <a:latin typeface="+mj-lt"/>
              </a:rPr>
              <a:t>общество 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«Невский Ангел»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 МЕЖРЕГИОНАЛЬНАЯ  СТРАТЕГИЧЕСКАЯ ПРОГРАММА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«ВЕКТОР ДОБРОВОЛЬЧЕСТВА»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  <p:pic>
        <p:nvPicPr>
          <p:cNvPr id="6" name="Рисунок 5" descr="C:\Users\Светлана\Desktop\БАЗОВОЕ\КОЛОНТИТУЛЫ И ЛОГОТИПЫ\Крыло-серое-легкое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09" y="584884"/>
            <a:ext cx="739775" cy="53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Светлана\Desktop\БАЗОВОЕ\КОЛОНТИТУЛЫ И ЛОГОТИПЫ\Крыло-серое-легкое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05" y="438307"/>
            <a:ext cx="739775" cy="537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439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08" y="257908"/>
            <a:ext cx="8886092" cy="6166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FFFF66"/>
                </a:solidFill>
              </a:rPr>
              <a:t>Настоящим проектом </a:t>
            </a:r>
            <a:r>
              <a:rPr lang="ru-RU" sz="2400" dirty="0" smtClean="0">
                <a:solidFill>
                  <a:srgbClr val="FFFF66"/>
                </a:solidFill>
              </a:rPr>
              <a:t>предложен </a:t>
            </a:r>
            <a:r>
              <a:rPr lang="ru-RU" sz="2400" dirty="0" smtClean="0">
                <a:solidFill>
                  <a:srgbClr val="FFFF66"/>
                </a:solidFill>
              </a:rPr>
              <a:t>и применен способ </a:t>
            </a:r>
            <a:r>
              <a:rPr lang="ru-RU" sz="2400" dirty="0">
                <a:solidFill>
                  <a:srgbClr val="FFFF66"/>
                </a:solidFill>
              </a:rPr>
              <a:t>межрегионального сотрудничества, при котором в трех регионах РФ одновременно </a:t>
            </a:r>
            <a:r>
              <a:rPr lang="ru-RU" sz="2400" dirty="0" smtClean="0">
                <a:solidFill>
                  <a:srgbClr val="FFFF66"/>
                </a:solidFill>
              </a:rPr>
              <a:t>используются </a:t>
            </a:r>
            <a:r>
              <a:rPr lang="ru-RU" sz="2400" dirty="0">
                <a:solidFill>
                  <a:srgbClr val="FFFF66"/>
                </a:solidFill>
              </a:rPr>
              <a:t>технологии, апробированные в Санкт-Петербурге, </a:t>
            </a:r>
            <a:r>
              <a:rPr lang="ru-RU" sz="2400" dirty="0" smtClean="0">
                <a:solidFill>
                  <a:srgbClr val="FFFF66"/>
                </a:solidFill>
              </a:rPr>
              <a:t>вырабатываются </a:t>
            </a:r>
            <a:r>
              <a:rPr lang="ru-RU" sz="2400" dirty="0">
                <a:solidFill>
                  <a:srgbClr val="FFFF66"/>
                </a:solidFill>
              </a:rPr>
              <a:t>и внедряются новые правила взаимодействия ГУ/МУ с добровольцами и с СО НКО в области добровольчества, </a:t>
            </a:r>
            <a:r>
              <a:rPr lang="ru-RU" sz="2400" dirty="0" smtClean="0">
                <a:solidFill>
                  <a:srgbClr val="FFFF66"/>
                </a:solidFill>
              </a:rPr>
              <a:t>технологии, учитывающие</a:t>
            </a:r>
            <a:r>
              <a:rPr lang="ru-RU" sz="2400" dirty="0">
                <a:solidFill>
                  <a:srgbClr val="FFFF66"/>
                </a:solidFill>
              </a:rPr>
              <a:t>, как административные правила и регламенты учреждений, так  организационные и моральные правила добровольческой деятельности, выросшие из практики гражданских институтов и подкрепляемые сегодня государственной </a:t>
            </a:r>
            <a:r>
              <a:rPr lang="ru-RU" sz="2400" dirty="0" smtClean="0">
                <a:solidFill>
                  <a:srgbClr val="FFFF66"/>
                </a:solidFill>
              </a:rPr>
              <a:t>политикой. </a:t>
            </a:r>
            <a:endParaRPr lang="ru-RU" sz="8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bg1"/>
                </a:solidFill>
              </a:rPr>
              <a:t>Система </a:t>
            </a:r>
            <a:r>
              <a:rPr lang="ru-RU" sz="2400" b="1" dirty="0">
                <a:solidFill>
                  <a:schemeClr val="bg1"/>
                </a:solidFill>
              </a:rPr>
              <a:t>государственного обслуживания населения при этом приобретает значительные ресурсные возможности для удовлетворения возрастающих индивидуальных потребностей людей (</a:t>
            </a:r>
            <a:r>
              <a:rPr lang="ru-RU" sz="2400" b="1" dirty="0" smtClean="0">
                <a:solidFill>
                  <a:schemeClr val="bg1"/>
                </a:solidFill>
              </a:rPr>
              <a:t>как получателей социальных услуг, так и добровольцев), претерпевает </a:t>
            </a:r>
            <a:r>
              <a:rPr lang="ru-RU" sz="2400" b="1" dirty="0">
                <a:solidFill>
                  <a:schemeClr val="bg1"/>
                </a:solidFill>
              </a:rPr>
              <a:t>все </a:t>
            </a:r>
            <a:r>
              <a:rPr lang="ru-RU" sz="2400" b="1" dirty="0" smtClean="0">
                <a:solidFill>
                  <a:schemeClr val="bg1"/>
                </a:solidFill>
              </a:rPr>
              <a:t>большее «очеловечивание» </a:t>
            </a:r>
            <a:r>
              <a:rPr lang="ru-RU" sz="2400" b="1" dirty="0">
                <a:solidFill>
                  <a:schemeClr val="bg1"/>
                </a:solidFill>
              </a:rPr>
              <a:t>услуг с максимальными возможностями для активных граждан и минимальными сложностями для </a:t>
            </a:r>
            <a:r>
              <a:rPr lang="ru-RU" sz="2400" b="1" dirty="0" smtClean="0">
                <a:solidFill>
                  <a:schemeClr val="bg1"/>
                </a:solidFill>
              </a:rPr>
              <a:t>системы.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6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265" y="468923"/>
            <a:ext cx="7886700" cy="916966"/>
          </a:xfrm>
        </p:spPr>
        <p:txBody>
          <a:bodyPr/>
          <a:lstStyle/>
          <a:p>
            <a:r>
              <a:rPr lang="ru-RU" b="1" dirty="0">
                <a:solidFill>
                  <a:srgbClr val="FFFF66"/>
                </a:solidFill>
              </a:rPr>
              <a:t>Цель проекта: 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954" y="1383322"/>
            <a:ext cx="8886091" cy="5087815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ru-RU" sz="2200" b="1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Развить </a:t>
            </a:r>
            <a:r>
              <a:rPr lang="ru-RU" sz="2200" b="1" dirty="0">
                <a:solidFill>
                  <a:schemeClr val="bg1"/>
                </a:solidFill>
              </a:rPr>
              <a:t>практику внедрения новых технологий </a:t>
            </a:r>
            <a:r>
              <a:rPr lang="ru-RU" sz="2200" b="1" dirty="0" smtClean="0">
                <a:solidFill>
                  <a:schemeClr val="bg1"/>
                </a:solidFill>
              </a:rPr>
              <a:t> организации </a:t>
            </a:r>
            <a:r>
              <a:rPr lang="ru-RU" sz="2200" b="1" dirty="0">
                <a:solidFill>
                  <a:schemeClr val="bg1"/>
                </a:solidFill>
              </a:rPr>
              <a:t>благотворительной добровольческой деятельности </a:t>
            </a:r>
            <a:r>
              <a:rPr lang="ru-RU" sz="2200" b="1" dirty="0" smtClean="0">
                <a:solidFill>
                  <a:schemeClr val="bg1"/>
                </a:solidFill>
              </a:rPr>
              <a:t> в </a:t>
            </a:r>
            <a:r>
              <a:rPr lang="ru-RU" sz="2200" b="1" dirty="0">
                <a:solidFill>
                  <a:schemeClr val="bg1"/>
                </a:solidFill>
              </a:rPr>
              <a:t>области предоставления социальных услуг </a:t>
            </a:r>
            <a:r>
              <a:rPr lang="ru-RU" sz="2200" b="1" dirty="0" smtClean="0">
                <a:solidFill>
                  <a:schemeClr val="bg1"/>
                </a:solidFill>
              </a:rPr>
              <a:t>в </a:t>
            </a:r>
            <a:r>
              <a:rPr lang="ru-RU" sz="2200" b="1" dirty="0">
                <a:solidFill>
                  <a:schemeClr val="bg1"/>
                </a:solidFill>
              </a:rPr>
              <a:t>СО НКО </a:t>
            </a:r>
            <a:r>
              <a:rPr lang="ru-RU" sz="2200" b="1" dirty="0" smtClean="0">
                <a:solidFill>
                  <a:schemeClr val="bg1"/>
                </a:solidFill>
              </a:rPr>
              <a:t>и </a:t>
            </a:r>
            <a:r>
              <a:rPr lang="ru-RU" sz="2200" b="1" dirty="0">
                <a:solidFill>
                  <a:schemeClr val="bg1"/>
                </a:solidFill>
              </a:rPr>
              <a:t>дополнительных добровольческих социальных услуг </a:t>
            </a:r>
            <a:r>
              <a:rPr lang="ru-RU" sz="2200" b="1" dirty="0" smtClean="0">
                <a:solidFill>
                  <a:schemeClr val="bg1"/>
                </a:solidFill>
              </a:rPr>
              <a:t>на </a:t>
            </a:r>
            <a:r>
              <a:rPr lang="ru-RU" sz="2200" b="1" dirty="0">
                <a:solidFill>
                  <a:schemeClr val="bg1"/>
                </a:solidFill>
              </a:rPr>
              <a:t>базе ГУ/МУ социального обслуживания населения, </a:t>
            </a:r>
            <a:r>
              <a:rPr lang="ru-RU" sz="2200" b="1" dirty="0" smtClean="0">
                <a:solidFill>
                  <a:schemeClr val="bg1"/>
                </a:solidFill>
              </a:rPr>
              <a:t>в </a:t>
            </a:r>
            <a:r>
              <a:rPr lang="ru-RU" sz="2200" b="1" dirty="0">
                <a:solidFill>
                  <a:schemeClr val="bg1"/>
                </a:solidFill>
              </a:rPr>
              <a:t>целях повышения качества жизни </a:t>
            </a:r>
            <a:r>
              <a:rPr lang="ru-RU" sz="2200" b="1" dirty="0" smtClean="0">
                <a:solidFill>
                  <a:schemeClr val="bg1"/>
                </a:solidFill>
              </a:rPr>
              <a:t>                                          граждан </a:t>
            </a:r>
            <a:r>
              <a:rPr lang="ru-RU" sz="2200" b="1" dirty="0">
                <a:solidFill>
                  <a:schemeClr val="bg1"/>
                </a:solidFill>
              </a:rPr>
              <a:t>старшего поколения и детей </a:t>
            </a:r>
            <a:r>
              <a:rPr lang="ru-RU" sz="2200" b="1" dirty="0" smtClean="0">
                <a:solidFill>
                  <a:schemeClr val="bg1"/>
                </a:solidFill>
              </a:rPr>
              <a:t>                                                                               в </a:t>
            </a:r>
            <a:r>
              <a:rPr lang="ru-RU" sz="2200" b="1" dirty="0">
                <a:solidFill>
                  <a:schemeClr val="bg1"/>
                </a:solidFill>
              </a:rPr>
              <a:t>Республике Крым, в Республике Карелия, </a:t>
            </a:r>
            <a:r>
              <a:rPr lang="ru-RU" sz="2200" b="1" dirty="0" smtClean="0">
                <a:solidFill>
                  <a:schemeClr val="bg1"/>
                </a:solidFill>
              </a:rPr>
              <a:t>в </a:t>
            </a:r>
            <a:r>
              <a:rPr lang="ru-RU" sz="2200" b="1" dirty="0">
                <a:solidFill>
                  <a:schemeClr val="bg1"/>
                </a:solidFill>
              </a:rPr>
              <a:t>Калининградской области, в </a:t>
            </a:r>
            <a:r>
              <a:rPr lang="ru-RU" sz="2200" b="1" dirty="0" smtClean="0">
                <a:solidFill>
                  <a:schemeClr val="bg1"/>
                </a:solidFill>
              </a:rPr>
              <a:t>Санкт-Петербурге, в </a:t>
            </a:r>
            <a:r>
              <a:rPr lang="ru-RU" sz="2200" b="1" dirty="0">
                <a:solidFill>
                  <a:schemeClr val="bg1"/>
                </a:solidFill>
              </a:rPr>
              <a:t>других регионах РФ, </a:t>
            </a:r>
            <a:r>
              <a:rPr lang="ru-RU" sz="2200" b="1" dirty="0" smtClean="0">
                <a:solidFill>
                  <a:schemeClr val="bg1"/>
                </a:solidFill>
              </a:rPr>
              <a:t>                                                      посредством </a:t>
            </a:r>
            <a:r>
              <a:rPr lang="ru-RU" sz="2200" b="1" dirty="0">
                <a:solidFill>
                  <a:schemeClr val="bg1"/>
                </a:solidFill>
              </a:rPr>
              <a:t>предоставления комплексной </a:t>
            </a:r>
            <a:r>
              <a:rPr lang="ru-RU" sz="2200" b="1" dirty="0" smtClean="0">
                <a:solidFill>
                  <a:schemeClr val="bg1"/>
                </a:solidFill>
              </a:rPr>
              <a:t> информационно-методической </a:t>
            </a:r>
            <a:r>
              <a:rPr lang="ru-RU" sz="2200" b="1" dirty="0">
                <a:solidFill>
                  <a:schemeClr val="bg1"/>
                </a:solidFill>
              </a:rPr>
              <a:t>и инфраструктурной поддержки,  </a:t>
            </a:r>
            <a:r>
              <a:rPr lang="ru-RU" sz="2200" b="1" dirty="0" smtClean="0">
                <a:solidFill>
                  <a:schemeClr val="bg1"/>
                </a:solidFill>
              </a:rPr>
              <a:t>содействия развитию </a:t>
            </a:r>
            <a:r>
              <a:rPr lang="ru-RU" sz="2200" b="1" dirty="0">
                <a:solidFill>
                  <a:schemeClr val="bg1"/>
                </a:solidFill>
              </a:rPr>
              <a:t>межсекторного </a:t>
            </a:r>
            <a:r>
              <a:rPr lang="ru-RU" sz="2200" b="1" dirty="0" smtClean="0">
                <a:solidFill>
                  <a:schemeClr val="bg1"/>
                </a:solidFill>
              </a:rPr>
              <a:t> и </a:t>
            </a:r>
            <a:r>
              <a:rPr lang="ru-RU" sz="2200" b="1" dirty="0">
                <a:solidFill>
                  <a:schemeClr val="bg1"/>
                </a:solidFill>
              </a:rPr>
              <a:t>межрегионального сотрудничества </a:t>
            </a:r>
            <a:r>
              <a:rPr lang="ru-RU" sz="2200" b="1" dirty="0" smtClean="0">
                <a:solidFill>
                  <a:schemeClr val="bg1"/>
                </a:solidFill>
              </a:rPr>
              <a:t>                                                        в </a:t>
            </a:r>
            <a:r>
              <a:rPr lang="ru-RU" sz="2200" b="1" dirty="0">
                <a:solidFill>
                  <a:schemeClr val="bg1"/>
                </a:solidFill>
              </a:rPr>
              <a:t>2019 </a:t>
            </a:r>
            <a:r>
              <a:rPr lang="ru-RU" sz="2200" b="1" dirty="0" smtClean="0">
                <a:solidFill>
                  <a:schemeClr val="bg1"/>
                </a:solidFill>
              </a:rPr>
              <a:t>году</a:t>
            </a:r>
            <a:endParaRPr lang="ru-RU" sz="22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7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846" y="142389"/>
            <a:ext cx="8663353" cy="114715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66"/>
                </a:solidFill>
              </a:rPr>
              <a:t>В ходе реализации проекта  осуществлен </a:t>
            </a:r>
            <a:r>
              <a:rPr lang="ru-RU" sz="2800" b="1" dirty="0">
                <a:solidFill>
                  <a:srgbClr val="FFFF66"/>
                </a:solidFill>
              </a:rPr>
              <a:t>комплекс мероприятий, решающих </a:t>
            </a:r>
            <a:r>
              <a:rPr lang="ru-RU" sz="2800" b="1" dirty="0" smtClean="0">
                <a:solidFill>
                  <a:srgbClr val="FFFF66"/>
                </a:solidFill>
              </a:rPr>
              <a:t> следующие задачи (1):</a:t>
            </a:r>
            <a:endParaRPr lang="ru-RU" sz="2800" b="1" dirty="0">
              <a:solidFill>
                <a:srgbClr val="FFFF66"/>
              </a:solidFill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523" y="1348154"/>
            <a:ext cx="8639908" cy="5040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1</a:t>
            </a:r>
            <a:r>
              <a:rPr lang="ru-RU" sz="2000" b="1" dirty="0">
                <a:solidFill>
                  <a:schemeClr val="bg1"/>
                </a:solidFill>
              </a:rPr>
              <a:t>. Сформировать рабочую среду проекта, установить деловое, документальное и техническое взаимодействие с партнерами и участниками, подготовить и обеспечить процесс дистанционного обучения.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2. Содействовать участникам проекта в получении знаний и приобретении компетенций в области организации добровольческой (волонтерской) деятельности и развития добровольческих социальных услуг в СО НКО и в ГУ/МУ Республики Крым, Республики Карелия и Калининградской области, которые позволят им устойчиво и системно улучшать качество жизни граждан старшего поколения, детей и их ближнего окружения.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3. Обеспечить мониторинговое сопровождение, дистанционную консультационно-методическую и местную  инфраструктурную поддержку  процесса  внедрения дополнительных добровольческих социальных услуг в организациях-участниках проекта, в том числе, в целях содействия интеграции добровольческих социальных услуг в систему социального обслуживания населения в Республике Крым, Республике Карелия и в Калининградской области.</a:t>
            </a:r>
          </a:p>
          <a:p>
            <a:endParaRPr lang="ru-RU" sz="16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64120" y="6356351"/>
            <a:ext cx="3086100" cy="365125"/>
          </a:xfrm>
        </p:spPr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1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123" y="83773"/>
            <a:ext cx="8639908" cy="113542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FF66"/>
                </a:solidFill>
              </a:rPr>
              <a:t>В ходе реализации проекта  осуществлен комплекс мероприятий, решающих </a:t>
            </a:r>
            <a:r>
              <a:rPr lang="ru-RU" sz="2800" b="1" dirty="0" smtClean="0">
                <a:solidFill>
                  <a:srgbClr val="FFFF66"/>
                </a:solidFill>
              </a:rPr>
              <a:t> следующие задачи (2):</a:t>
            </a:r>
            <a:endParaRPr lang="ru-RU" sz="2800" b="1" dirty="0">
              <a:solidFill>
                <a:srgbClr val="FFFF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246" y="1606062"/>
            <a:ext cx="8569569" cy="4736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4. Содействовать обмену опытом и установлению устойчивого межрегионального сотрудничества в области развития добровольческих социальных услуг людям старшего поколения и детям в СО НКО и ГУ/МУ между организациями-участниками проекта из Республики Крым, Республики Карелия, Калининградской области, Санкт-Петербурга и заинтересованными организациями других регионов РФ. 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5. Обобщить и распространить опыт и информацию о первых достижениях и проблемах, полученных в процессе развития добровольческих (волонтерских) социальных услуг в СО НКО, ГУ/МУ социального обслуживания населения  Республики Крым, Республики Карелия, Калининградской области и города Санкт-Петербурга.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9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138" y="142388"/>
            <a:ext cx="8499231" cy="1006474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FFFF66"/>
                </a:solidFill>
                <a:ea typeface="Calibri"/>
                <a:cs typeface="Arial" panose="020B0604020202020204" pitchFamily="34" charset="0"/>
              </a:rPr>
              <a:t>Методы, которые </a:t>
            </a:r>
            <a:r>
              <a:rPr lang="ru-RU" sz="3000" b="1" dirty="0" smtClean="0">
                <a:solidFill>
                  <a:srgbClr val="FFFF66"/>
                </a:solidFill>
                <a:ea typeface="Calibri"/>
                <a:cs typeface="Arial" panose="020B0604020202020204" pitchFamily="34" charset="0"/>
              </a:rPr>
              <a:t>использовались для исполнения </a:t>
            </a:r>
            <a:r>
              <a:rPr lang="ru-RU" sz="3000" b="1" dirty="0">
                <a:solidFill>
                  <a:srgbClr val="FFFF66"/>
                </a:solidFill>
                <a:ea typeface="Calibri"/>
                <a:cs typeface="Arial" panose="020B0604020202020204" pitchFamily="34" charset="0"/>
              </a:rPr>
              <a:t>плана мероприятий</a:t>
            </a:r>
            <a:endParaRPr lang="ru-RU" sz="3000" dirty="0">
              <a:solidFill>
                <a:srgbClr val="FFFF66"/>
              </a:solidFill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569" y="1301262"/>
            <a:ext cx="8686800" cy="507609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</a:rPr>
              <a:t>Опросы и анкетирования, в целях выявления уровня квалификации участников, их потребностей и возможностей.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</a:rPr>
              <a:t>Тематические дистанционные модульные курсы обучения.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</a:rPr>
              <a:t>Очное обучение посредством семинаров и </a:t>
            </a:r>
            <a:r>
              <a:rPr lang="ru-RU" sz="2000" b="1" dirty="0">
                <a:solidFill>
                  <a:schemeClr val="bg1"/>
                </a:solidFill>
              </a:rPr>
              <a:t>конференции.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</a:rPr>
              <a:t>Телеконференции, интернет-платформы и форумы в целях развития взаимодействия участников, </a:t>
            </a:r>
            <a:r>
              <a:rPr lang="ru-RU" sz="2000" b="1" dirty="0">
                <a:solidFill>
                  <a:schemeClr val="bg1"/>
                </a:solidFill>
              </a:rPr>
              <a:t>обмена </a:t>
            </a:r>
            <a:r>
              <a:rPr lang="ru-RU" sz="2000" b="1" dirty="0" smtClean="0">
                <a:solidFill>
                  <a:schemeClr val="bg1"/>
                </a:solidFill>
              </a:rPr>
              <a:t>опытом, выявления проблем и достижений.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</a:rPr>
              <a:t>Сопровождение внедрения технологий и использования полученных знаний, включая мониторинг и консультационно-методическую поддержку.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</a:rPr>
              <a:t>Организация инфраструктурной поддержки участников на региональном уровне силами территориальных организаций-акселераторов, в т.ч. за пределами Проекта.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</a:rPr>
              <a:t>Получение обратной связи от участников по предлагаемым формам, включая рекомендации региональным органам власти.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6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51692"/>
            <a:ext cx="7886700" cy="7151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66"/>
                </a:solidFill>
              </a:rPr>
              <a:t>Партнеры:</a:t>
            </a:r>
            <a:endParaRPr lang="ru-RU" sz="3600" b="1" dirty="0">
              <a:solidFill>
                <a:srgbClr val="FFFF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631" y="1418492"/>
            <a:ext cx="8675077" cy="4724402"/>
          </a:xfrm>
        </p:spPr>
        <p:txBody>
          <a:bodyPr>
            <a:normAutofit/>
          </a:bodyPr>
          <a:lstStyle/>
          <a:p>
            <a:pPr>
              <a:buClr>
                <a:srgbClr val="FFFF66"/>
              </a:buCl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bg1"/>
                </a:solidFill>
              </a:rPr>
              <a:t>Региональные исполнительные органы государственной власти, ответственные за реализацию социальной политики в четырех целевых субъектах РФ: Санкт-Петербург, Республика Карелия, Республика Крым, </a:t>
            </a:r>
            <a:r>
              <a:rPr lang="ru-RU" sz="2400" b="1" dirty="0">
                <a:solidFill>
                  <a:schemeClr val="bg1"/>
                </a:solidFill>
              </a:rPr>
              <a:t>К</a:t>
            </a:r>
            <a:r>
              <a:rPr lang="ru-RU" sz="2400" b="1" dirty="0" smtClean="0">
                <a:solidFill>
                  <a:schemeClr val="bg1"/>
                </a:solidFill>
              </a:rPr>
              <a:t>алининградская область.</a:t>
            </a:r>
          </a:p>
          <a:p>
            <a:pPr marL="0" indent="0">
              <a:buClr>
                <a:srgbClr val="FFFF66"/>
              </a:buClr>
              <a:buNone/>
            </a:pPr>
            <a:endParaRPr lang="ru-RU" sz="1100" b="1" dirty="0" smtClean="0">
              <a:solidFill>
                <a:schemeClr val="bg1"/>
              </a:solidFill>
            </a:endParaRPr>
          </a:p>
          <a:p>
            <a:pPr>
              <a:buClr>
                <a:srgbClr val="FFFF66"/>
              </a:buCl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bg1"/>
                </a:solidFill>
              </a:rPr>
              <a:t>СО НКО и государственные учреждения социального обслуживания, предоставляющие социальные услуги детям и гражданам старшего поколения из целевых регионов РФ.</a:t>
            </a:r>
          </a:p>
          <a:p>
            <a:pPr marL="0" indent="0">
              <a:buClr>
                <a:srgbClr val="FFFF66"/>
              </a:buClr>
              <a:buNone/>
            </a:pPr>
            <a:endParaRPr lang="ru-RU" sz="1000" b="1" dirty="0" smtClean="0">
              <a:solidFill>
                <a:schemeClr val="bg1"/>
              </a:solidFill>
            </a:endParaRPr>
          </a:p>
          <a:p>
            <a:pPr>
              <a:buClr>
                <a:srgbClr val="FFFF66"/>
              </a:buCl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bg1"/>
                </a:solidFill>
              </a:rPr>
              <a:t>Региональные ресурсные Центры поддержки НКО и добровольческие центры.</a:t>
            </a:r>
          </a:p>
          <a:p>
            <a:pPr marL="0" indent="0">
              <a:buClr>
                <a:srgbClr val="FFFF66"/>
              </a:buClr>
              <a:buNone/>
            </a:pPr>
            <a:endParaRPr lang="ru-RU" sz="1000" b="1" dirty="0" smtClean="0">
              <a:solidFill>
                <a:schemeClr val="bg1"/>
              </a:solidFill>
            </a:endParaRPr>
          </a:p>
          <a:p>
            <a:pPr>
              <a:buClr>
                <a:srgbClr val="FFFF66"/>
              </a:buCl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bg1"/>
                </a:solidFill>
              </a:rPr>
              <a:t>Высшие учебные заведения Санкт-Петербурга.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Невский Ангел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1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3810</TotalTime>
  <Words>3086</Words>
  <Application>Microsoft Office PowerPoint</Application>
  <PresentationFormat>Экран (4:3)</PresentationFormat>
  <Paragraphs>185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Office Theme</vt:lpstr>
      <vt:lpstr>Презентация PowerPoint</vt:lpstr>
      <vt:lpstr>Проект «Вектор добровольчества  – от поддержки к сотрудничеству»</vt:lpstr>
      <vt:lpstr>Презентация PowerPoint</vt:lpstr>
      <vt:lpstr>Презентация PowerPoint</vt:lpstr>
      <vt:lpstr>Цель проекта: </vt:lpstr>
      <vt:lpstr>В ходе реализации проекта  осуществлен комплекс мероприятий, решающих  следующие задачи (1):</vt:lpstr>
      <vt:lpstr>В ходе реализации проекта  осуществлен комплекс мероприятий, решающих  следующие задачи (2):</vt:lpstr>
      <vt:lpstr>Методы, которые использовались для исполнения плана мероприятий</vt:lpstr>
      <vt:lpstr>Партнеры:</vt:lpstr>
      <vt:lpstr>Участники Проекта</vt:lpstr>
      <vt:lpstr>Презентация PowerPoint</vt:lpstr>
      <vt:lpstr>Этап обучения. Тематика курсов дистанционного обучения:</vt:lpstr>
      <vt:lpstr>Этап обучения. Тематика курсов дистанционного обучения:</vt:lpstr>
      <vt:lpstr>Этап внедрения:</vt:lpstr>
      <vt:lpstr>Количественные результаты Проекта (фактические)</vt:lpstr>
      <vt:lpstr>Качественные результаты Проекта (1)</vt:lpstr>
      <vt:lpstr>Качественные результаты Проекта (2)</vt:lpstr>
      <vt:lpstr>Продукты Проекта и созданные ресурсы, которые можно использовать и тиражировать (1)</vt:lpstr>
      <vt:lpstr>Продукты Проекта и созданные ресурсы, которые можно использовать и тиражировать (2)</vt:lpstr>
      <vt:lpstr>Продукты Проекта и созданные ресурсы, которые можно использовать и тиражировать (3)</vt:lpstr>
      <vt:lpstr>Продукты Проекта и созданные ресурсы, которые можно использовать и тиражировать (4)</vt:lpstr>
      <vt:lpstr>Оценка результатов Проекта, в т.ч. подтверждение достигнутого социального эффекта</vt:lpstr>
      <vt:lpstr>Презентация PowerPoint</vt:lpstr>
      <vt:lpstr>Видео иллюстрации мероприятий Проекта (1)</vt:lpstr>
      <vt:lpstr>Видео иллюстрации мероприятий Проекта (2)</vt:lpstr>
      <vt:lpstr>Презентация PowerPoint</vt:lpstr>
      <vt:lpstr>Презентация PowerPoint</vt:lpstr>
      <vt:lpstr>Презентация PowerPoint</vt:lpstr>
      <vt:lpstr>Презентация PowerPoint</vt:lpstr>
      <vt:lpstr>___________________________________________________________________</vt:lpstr>
      <vt:lpstr>   Контактные данные    Тел./факс: (812) 409 87 82   Эл. почта: dobrovolec.spb@gmail.com    Сайт:  www.kdobru.ru    Страница Программы:   http://kdobru.ru/info/program/    /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Светлана</cp:lastModifiedBy>
  <cp:revision>311</cp:revision>
  <dcterms:created xsi:type="dcterms:W3CDTF">2018-09-04T12:10:47Z</dcterms:created>
  <dcterms:modified xsi:type="dcterms:W3CDTF">2020-01-07T21:00:00Z</dcterms:modified>
</cp:coreProperties>
</file>